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2"/>
    <p:sldMasterId id="2147483667" r:id="rId3"/>
    <p:sldMasterId id="2147483669" r:id="rId4"/>
    <p:sldMasterId id="2147483672" r:id="rId5"/>
    <p:sldMasterId id="2147483681" r:id="rId6"/>
  </p:sldMasterIdLst>
  <p:notesMasterIdLst>
    <p:notesMasterId r:id="rId29"/>
  </p:notesMasterIdLst>
  <p:handoutMasterIdLst>
    <p:handoutMasterId r:id="rId30"/>
  </p:handoutMasterIdLst>
  <p:sldIdLst>
    <p:sldId id="282" r:id="rId7"/>
    <p:sldId id="283" r:id="rId8"/>
    <p:sldId id="284" r:id="rId9"/>
    <p:sldId id="257" r:id="rId10"/>
    <p:sldId id="258" r:id="rId11"/>
    <p:sldId id="269" r:id="rId12"/>
    <p:sldId id="260" r:id="rId13"/>
    <p:sldId id="261" r:id="rId14"/>
    <p:sldId id="265" r:id="rId15"/>
    <p:sldId id="291" r:id="rId16"/>
    <p:sldId id="277" r:id="rId17"/>
    <p:sldId id="256" r:id="rId18"/>
    <p:sldId id="272" r:id="rId19"/>
    <p:sldId id="279" r:id="rId20"/>
    <p:sldId id="275" r:id="rId21"/>
    <p:sldId id="6379" r:id="rId22"/>
    <p:sldId id="273" r:id="rId23"/>
    <p:sldId id="6378" r:id="rId24"/>
    <p:sldId id="288" r:id="rId25"/>
    <p:sldId id="287" r:id="rId26"/>
    <p:sldId id="289" r:id="rId27"/>
    <p:sldId id="280" r:id="rId2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9pPr>
  </p:defaultTextStyle>
  <p:extLst>
    <p:ext uri="{521415D9-36F7-43E2-AB2F-B90AF26B5E84}">
      <p14:sectionLst xmlns:p14="http://schemas.microsoft.com/office/powerpoint/2010/main">
        <p14:section name="Default Section" id="{7A787461-4691-604B-B8C2-00684142B2B9}">
          <p14:sldIdLst>
            <p14:sldId id="282"/>
            <p14:sldId id="283"/>
            <p14:sldId id="284"/>
            <p14:sldId id="257"/>
            <p14:sldId id="258"/>
            <p14:sldId id="269"/>
            <p14:sldId id="260"/>
            <p14:sldId id="261"/>
            <p14:sldId id="265"/>
            <p14:sldId id="291"/>
            <p14:sldId id="277"/>
            <p14:sldId id="256"/>
            <p14:sldId id="272"/>
            <p14:sldId id="279"/>
            <p14:sldId id="275"/>
            <p14:sldId id="6379"/>
            <p14:sldId id="273"/>
            <p14:sldId id="6378"/>
            <p14:sldId id="288"/>
            <p14:sldId id="287"/>
            <p14:sldId id="289"/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aac Puga-Phillips" initials="IP" lastIdx="35" clrIdx="0"/>
  <p:cmAuthor id="2" name="Praneeth Marisa" initials="PM" lastIdx="3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90"/>
    <a:srgbClr val="E7E6E6"/>
    <a:srgbClr val="EFC26B"/>
    <a:srgbClr val="8A6B96"/>
    <a:srgbClr val="E4F2FD"/>
    <a:srgbClr val="84D9E7"/>
    <a:srgbClr val="DF7D07"/>
    <a:srgbClr val="15BECD"/>
    <a:srgbClr val="F2F2F2"/>
    <a:srgbClr val="1238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47" autoAdjust="0"/>
    <p:restoredTop sz="96973" autoAdjust="0"/>
  </p:normalViewPr>
  <p:slideViewPr>
    <p:cSldViewPr snapToGrid="0">
      <p:cViewPr varScale="1">
        <p:scale>
          <a:sx n="67" d="100"/>
          <a:sy n="67" d="100"/>
        </p:scale>
        <p:origin x="82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2970" y="19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CBD18-5CB5-4866-9CC0-51557096F9E9}" type="datetimeFigureOut">
              <a:rPr lang="en-IN" smtClean="0"/>
              <a:t>09-03-2023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5A93BD-8D62-42AE-9B27-DDA9B32CECF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9" name="Shape 4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Calibri" panose="020F0502020204030204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Calibri" panose="020F0502020204030204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Calibri" panose="020F0502020204030204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Calibri" panose="020F0502020204030204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Calibri" panose="020F0502020204030204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Calibri" panose="020F0502020204030204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Calibri" panose="020F0502020204030204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Calibri" panose="020F0502020204030204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E32D0-9149-FD49-BFC6-EAB890FBF170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s-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315884" y="1079719"/>
            <a:ext cx="11587941" cy="0"/>
          </a:xfrm>
          <a:prstGeom prst="line">
            <a:avLst/>
          </a:prstGeom>
          <a:ln w="3175"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315883" y="1429762"/>
            <a:ext cx="11587941" cy="7647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600" b="1">
                <a:latin typeface="+mj-lt"/>
                <a:ea typeface="Roboto Slab" pitchFamily="2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r>
              <a:rPr lang="en-US" sz="1600">
                <a:latin typeface="Roboto Slab" pitchFamily="2" charset="0"/>
                <a:ea typeface="Roboto Slab" pitchFamily="2" charset="0"/>
              </a:rPr>
              <a:t>Here is a place for overall text for the slide in sentence form. Should run 2-3 lines maximum at the top of the slide here, try to be concise with your message. 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1205721" y="2635568"/>
            <a:ext cx="4829319" cy="321659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defRPr sz="1400">
                <a:latin typeface="Roboto Slab" pitchFamily="2" charset="0"/>
                <a:ea typeface="Roboto Slab" pitchFamily="2" charset="0"/>
              </a:defRPr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latin typeface="Roboto Slab" pitchFamily="2" charset="0"/>
                <a:ea typeface="Roboto Slab" pitchFamily="2" charset="0"/>
              </a:defRPr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latin typeface="Roboto Slab" pitchFamily="2" charset="0"/>
                <a:ea typeface="Roboto Slab" pitchFamily="2" charset="0"/>
              </a:defRPr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latin typeface="Roboto Slab" pitchFamily="2" charset="0"/>
                <a:ea typeface="Roboto Slab" pitchFamily="2" charset="0"/>
              </a:defRPr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latin typeface="Roboto Slab" pitchFamily="2" charset="0"/>
                <a:ea typeface="Roboto Slab" pitchFamily="2" charset="0"/>
              </a:defRPr>
            </a:lvl5pPr>
          </a:lstStyle>
          <a:p>
            <a:pPr lvl="0"/>
            <a:r>
              <a:rPr lang="en-US" sz="1400" b="1">
                <a:latin typeface="Roboto Slab" pitchFamily="2" charset="0"/>
                <a:ea typeface="Roboto Slab" pitchFamily="2" charset="0"/>
              </a:rPr>
              <a:t>Bullet title </a:t>
            </a:r>
            <a:r>
              <a:rPr lang="en-US" sz="1400">
                <a:latin typeface="Roboto Slab" pitchFamily="2" charset="0"/>
                <a:ea typeface="Roboto Slab" pitchFamily="2" charset="0"/>
              </a:rPr>
              <a:t>and short details listed here at no more than two lines.</a:t>
            </a:r>
            <a:br>
              <a:rPr lang="en-US" sz="1400">
                <a:latin typeface="Roboto Slab" pitchFamily="2" charset="0"/>
                <a:ea typeface="Roboto Slab" pitchFamily="2" charset="0"/>
              </a:rPr>
            </a:br>
            <a:endParaRPr lang="en-US" sz="1400">
              <a:latin typeface="Roboto Slab" pitchFamily="2" charset="0"/>
              <a:ea typeface="Roboto Slab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defRPr/>
            </a:pPr>
            <a:r>
              <a:rPr lang="en-US" sz="1400" b="1">
                <a:latin typeface="Roboto Slab" pitchFamily="2" charset="0"/>
                <a:ea typeface="Roboto Slab" pitchFamily="2" charset="0"/>
              </a:rPr>
              <a:t>Bullet title </a:t>
            </a:r>
            <a:r>
              <a:rPr lang="en-US" sz="1400">
                <a:latin typeface="Roboto Slab" pitchFamily="2" charset="0"/>
                <a:ea typeface="Roboto Slab" pitchFamily="2" charset="0"/>
              </a:rPr>
              <a:t>and short details listed here at no more than two lines.</a:t>
            </a:r>
            <a:br>
              <a:rPr lang="en-US" sz="1400">
                <a:latin typeface="Roboto Slab" pitchFamily="2" charset="0"/>
                <a:ea typeface="Roboto Slab" pitchFamily="2" charset="0"/>
              </a:rPr>
            </a:br>
            <a:endParaRPr lang="en-US" sz="1400">
              <a:latin typeface="Roboto Slab" pitchFamily="2" charset="0"/>
              <a:ea typeface="Roboto Slab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defRPr/>
            </a:pPr>
            <a:r>
              <a:rPr lang="en-US" sz="1400" b="1">
                <a:latin typeface="Roboto Slab" pitchFamily="2" charset="0"/>
                <a:ea typeface="Roboto Slab" pitchFamily="2" charset="0"/>
              </a:rPr>
              <a:t>Bullet title </a:t>
            </a:r>
            <a:r>
              <a:rPr lang="en-US" sz="1400">
                <a:latin typeface="Roboto Slab" pitchFamily="2" charset="0"/>
                <a:ea typeface="Roboto Slab" pitchFamily="2" charset="0"/>
              </a:rPr>
              <a:t>and short details listed here at no more than two lines.</a:t>
            </a:r>
            <a:br>
              <a:rPr lang="en-US" sz="1400">
                <a:latin typeface="Roboto Slab" pitchFamily="2" charset="0"/>
                <a:ea typeface="Roboto Slab" pitchFamily="2" charset="0"/>
              </a:rPr>
            </a:br>
            <a:endParaRPr lang="en-US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defRPr/>
            </a:pPr>
            <a:r>
              <a:rPr lang="en-US" sz="1400" b="1">
                <a:latin typeface="Roboto Slab" pitchFamily="2" charset="0"/>
                <a:ea typeface="Roboto Slab" pitchFamily="2" charset="0"/>
              </a:rPr>
              <a:t>Bullet title </a:t>
            </a:r>
            <a:r>
              <a:rPr lang="en-US" sz="1400">
                <a:latin typeface="Roboto Slab" pitchFamily="2" charset="0"/>
                <a:ea typeface="Roboto Slab" pitchFamily="2" charset="0"/>
              </a:rPr>
              <a:t>and short details listed here at no more than two lines.</a:t>
            </a:r>
            <a:endParaRPr lang="en-US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4" hasCustomPrompt="1"/>
          </p:nvPr>
        </p:nvSpPr>
        <p:spPr>
          <a:xfrm>
            <a:off x="6293111" y="2635568"/>
            <a:ext cx="4829319" cy="321659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defRPr sz="1400">
                <a:latin typeface="Roboto Slab" pitchFamily="2" charset="0"/>
                <a:ea typeface="Roboto Slab" pitchFamily="2" charset="0"/>
              </a:defRPr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latin typeface="Roboto Slab" pitchFamily="2" charset="0"/>
                <a:ea typeface="Roboto Slab" pitchFamily="2" charset="0"/>
              </a:defRPr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latin typeface="Roboto Slab" pitchFamily="2" charset="0"/>
                <a:ea typeface="Roboto Slab" pitchFamily="2" charset="0"/>
              </a:defRPr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latin typeface="Roboto Slab" pitchFamily="2" charset="0"/>
                <a:ea typeface="Roboto Slab" pitchFamily="2" charset="0"/>
              </a:defRPr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latin typeface="Roboto Slab" pitchFamily="2" charset="0"/>
                <a:ea typeface="Roboto Slab" pitchFamily="2" charset="0"/>
              </a:defRPr>
            </a:lvl5pPr>
          </a:lstStyle>
          <a:p>
            <a:pPr lvl="0"/>
            <a:r>
              <a:rPr lang="en-US" sz="1400" b="1">
                <a:latin typeface="Roboto Slab" pitchFamily="2" charset="0"/>
                <a:ea typeface="Roboto Slab" pitchFamily="2" charset="0"/>
              </a:rPr>
              <a:t>Bullet title </a:t>
            </a:r>
            <a:r>
              <a:rPr lang="en-US" sz="1400">
                <a:latin typeface="Roboto Slab" pitchFamily="2" charset="0"/>
                <a:ea typeface="Roboto Slab" pitchFamily="2" charset="0"/>
              </a:rPr>
              <a:t>and short details listed here at no more than two lines.</a:t>
            </a:r>
            <a:br>
              <a:rPr lang="en-US" sz="1400">
                <a:latin typeface="Roboto Slab" pitchFamily="2" charset="0"/>
                <a:ea typeface="Roboto Slab" pitchFamily="2" charset="0"/>
              </a:rPr>
            </a:br>
            <a:endParaRPr lang="en-US" sz="1400">
              <a:latin typeface="Roboto Slab" pitchFamily="2" charset="0"/>
              <a:ea typeface="Roboto Slab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defRPr/>
            </a:pPr>
            <a:r>
              <a:rPr lang="en-US" sz="1400" b="1">
                <a:latin typeface="Roboto Slab" pitchFamily="2" charset="0"/>
                <a:ea typeface="Roboto Slab" pitchFamily="2" charset="0"/>
              </a:rPr>
              <a:t>Bullet title </a:t>
            </a:r>
            <a:r>
              <a:rPr lang="en-US" sz="1400">
                <a:latin typeface="Roboto Slab" pitchFamily="2" charset="0"/>
                <a:ea typeface="Roboto Slab" pitchFamily="2" charset="0"/>
              </a:rPr>
              <a:t>and short details listed here at no more than two lines.</a:t>
            </a:r>
            <a:br>
              <a:rPr lang="en-US" sz="1400">
                <a:latin typeface="Roboto Slab" pitchFamily="2" charset="0"/>
                <a:ea typeface="Roboto Slab" pitchFamily="2" charset="0"/>
              </a:rPr>
            </a:br>
            <a:endParaRPr lang="en-US" sz="1400">
              <a:latin typeface="Roboto Slab" pitchFamily="2" charset="0"/>
              <a:ea typeface="Roboto Slab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defRPr/>
            </a:pPr>
            <a:r>
              <a:rPr lang="en-US" sz="1400" b="1">
                <a:latin typeface="Roboto Slab" pitchFamily="2" charset="0"/>
                <a:ea typeface="Roboto Slab" pitchFamily="2" charset="0"/>
              </a:rPr>
              <a:t>Bullet title </a:t>
            </a:r>
            <a:r>
              <a:rPr lang="en-US" sz="1400">
                <a:latin typeface="Roboto Slab" pitchFamily="2" charset="0"/>
                <a:ea typeface="Roboto Slab" pitchFamily="2" charset="0"/>
              </a:rPr>
              <a:t>and short details listed here at no more than two lines.</a:t>
            </a:r>
            <a:br>
              <a:rPr lang="en-US" sz="1400">
                <a:latin typeface="Roboto Slab" pitchFamily="2" charset="0"/>
                <a:ea typeface="Roboto Slab" pitchFamily="2" charset="0"/>
              </a:rPr>
            </a:br>
            <a:endParaRPr lang="en-US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defRPr/>
            </a:pPr>
            <a:r>
              <a:rPr lang="en-US" sz="1400" b="1">
                <a:latin typeface="Roboto Slab" pitchFamily="2" charset="0"/>
                <a:ea typeface="Roboto Slab" pitchFamily="2" charset="0"/>
              </a:rPr>
              <a:t>Bullet title </a:t>
            </a:r>
            <a:r>
              <a:rPr lang="en-US" sz="1400">
                <a:latin typeface="Roboto Slab" pitchFamily="2" charset="0"/>
                <a:ea typeface="Roboto Slab" pitchFamily="2" charset="0"/>
              </a:rPr>
              <a:t>and short details listed here at no more than two lines.</a:t>
            </a:r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3231472" y="291823"/>
            <a:ext cx="8320763" cy="782032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FA54-4828-7F4E-A7DC-916A830B49C9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31E5-42C2-3E49-AA2C-C4DCACBF55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FA54-4828-7F4E-A7DC-916A830B49C9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31E5-42C2-3E49-AA2C-C4DCACBF55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FA54-4828-7F4E-A7DC-916A830B49C9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31E5-42C2-3E49-AA2C-C4DCACBF55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FA54-4828-7F4E-A7DC-916A830B49C9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31E5-42C2-3E49-AA2C-C4DCACBF55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FA54-4828-7F4E-A7DC-916A830B49C9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31E5-42C2-3E49-AA2C-C4DCACBF55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FA54-4828-7F4E-A7DC-916A830B49C9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31E5-42C2-3E49-AA2C-C4DCACBF55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FA54-4828-7F4E-A7DC-916A830B49C9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31E5-42C2-3E49-AA2C-C4DCACBF55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FA54-4828-7F4E-A7DC-916A830B49C9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31E5-42C2-3E49-AA2C-C4DCACBF55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Bullets-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315884" y="1079719"/>
            <a:ext cx="11587941" cy="0"/>
          </a:xfrm>
          <a:prstGeom prst="line">
            <a:avLst/>
          </a:prstGeom>
          <a:ln w="3175"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Column Bullets-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315884" y="1079719"/>
            <a:ext cx="11571316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C1BB-D359-4E40-B3F0-6F7BB8C0B31A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E83C2-3AFD-F64C-8B56-3119EF1A8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3329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able of Conten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52414" y="272803"/>
            <a:ext cx="10293144" cy="757130"/>
          </a:xfrm>
          <a:prstGeom prst="rect">
            <a:avLst/>
          </a:prstGeom>
        </p:spPr>
        <p:txBody>
          <a:bodyPr wrap="square" lIns="0" anchor="t" anchorCtr="0">
            <a:normAutofit/>
          </a:bodyPr>
          <a:lstStyle>
            <a:lvl1pPr marL="0" algn="l" defTabSz="914400" rtl="0" eaLnBrk="1" latinLnBrk="0" hangingPunct="1">
              <a:defRPr lang="en-US" sz="2400" b="1" kern="1200" dirty="0">
                <a:solidFill>
                  <a:schemeClr val="bg1"/>
                </a:solidFill>
                <a:latin typeface="+mj-lt"/>
                <a:ea typeface="Microsoft YaHei" panose="020B0503020204020204" pitchFamily="34" charset="-122"/>
                <a:cs typeface="Raleway ExtraBold"/>
              </a:defRPr>
            </a:lvl1pPr>
          </a:lstStyle>
          <a:p>
            <a:pPr marL="0" lvl="0"/>
            <a:r>
              <a:rPr lang="en-US" dirty="0"/>
              <a:t>Table of Contents</a:t>
            </a:r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11763257" y="6608017"/>
            <a:ext cx="176330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r" defTabSz="914400" rtl="0" eaLnBrk="1" latinLnBrk="0" hangingPunct="1"/>
            <a:fld id="{3EA52045-F26A-4223-A33C-6DC7D431C861}" type="slidenum">
              <a:rPr lang="en-US" sz="1000" kern="1200" smtClean="0">
                <a:solidFill>
                  <a:schemeClr val="bg1">
                    <a:lumMod val="65000"/>
                  </a:schemeClr>
                </a:solidFill>
                <a:latin typeface="+mn-lt"/>
                <a:ea typeface="Microsoft YaHei Light" panose="020B0502040204020203" pitchFamily="34" charset="-122"/>
                <a:cs typeface="+mn-cs"/>
              </a:rPr>
              <a:t>‹#›</a:t>
            </a:fld>
            <a:endParaRPr lang="en-US" sz="1000" kern="1200">
              <a:solidFill>
                <a:schemeClr val="bg1">
                  <a:lumMod val="65000"/>
                </a:schemeClr>
              </a:solidFill>
              <a:latin typeface="+mn-lt"/>
              <a:ea typeface="Microsoft YaHei Light" panose="020B0502040204020203" pitchFamily="34" charset="-122"/>
              <a:cs typeface="+mn-cs"/>
            </a:endParaRPr>
          </a:p>
        </p:txBody>
      </p:sp>
      <p:sp>
        <p:nvSpPr>
          <p:cNvPr id="22" name="Slide Number Placeholder 5"/>
          <p:cNvSpPr txBox="1"/>
          <p:nvPr userDrawn="1"/>
        </p:nvSpPr>
        <p:spPr>
          <a:xfrm>
            <a:off x="11696420" y="6608017"/>
            <a:ext cx="2885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r" defTabSz="914400" rtl="0" eaLnBrk="1" latinLnBrk="0" hangingPunct="1"/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+mn-lt"/>
                <a:ea typeface="Microsoft YaHei Light" panose="020B0502040204020203" pitchFamily="34" charset="-122"/>
              </a:rPr>
              <a:t>|</a:t>
            </a:r>
            <a:endParaRPr lang="en-US" sz="1000" kern="1200">
              <a:solidFill>
                <a:schemeClr val="bg1">
                  <a:lumMod val="65000"/>
                </a:schemeClr>
              </a:solidFill>
              <a:latin typeface="+mn-lt"/>
              <a:ea typeface="Microsoft YaHei Light" panose="020B0502040204020203" pitchFamily="34" charset="-122"/>
              <a:cs typeface="+mn-cs"/>
            </a:endParaRP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1"/>
          </p:nvPr>
        </p:nvSpPr>
        <p:spPr>
          <a:xfrm>
            <a:off x="1150779" y="2390956"/>
            <a:ext cx="9890442" cy="395763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150780" y="1811645"/>
            <a:ext cx="9890442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457200" indent="-4572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+mj-lt"/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5207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1.0	Subtitle: subtitle description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/>
          <p:nvPr userDrawn="1"/>
        </p:nvSpPr>
        <p:spPr>
          <a:xfrm>
            <a:off x="266701" y="6507162"/>
            <a:ext cx="519287" cy="3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EA52045-F26A-4223-A33C-6DC7D431C861}" type="slidenum">
              <a:rPr lang="en-US" smtClean="0">
                <a:solidFill>
                  <a:srgbClr val="FFFFFF"/>
                </a:solidFill>
              </a:r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4"/>
          <p:cNvSpPr txBox="1"/>
          <p:nvPr userDrawn="1"/>
        </p:nvSpPr>
        <p:spPr>
          <a:xfrm>
            <a:off x="762476" y="6502401"/>
            <a:ext cx="2785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00">
                <a:solidFill>
                  <a:srgbClr val="FFFFFF"/>
                </a:solidFill>
              </a:rPr>
              <a:t>HGS Confidential – www.teamhgs.com</a:t>
            </a:r>
          </a:p>
        </p:txBody>
      </p:sp>
      <p:sp>
        <p:nvSpPr>
          <p:cNvPr id="9" name="Text Placeholder 15"/>
          <p:cNvSpPr txBox="1"/>
          <p:nvPr userDrawn="1"/>
        </p:nvSpPr>
        <p:spPr>
          <a:xfrm>
            <a:off x="778934" y="6544999"/>
            <a:ext cx="5779911" cy="27992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900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>
                <a:solidFill>
                  <a:srgbClr val="FFFFFF"/>
                </a:solidFill>
              </a:rPr>
              <a:t> 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75694" y="6576678"/>
            <a:ext cx="0" cy="216568"/>
          </a:xfrm>
          <a:prstGeom prst="line">
            <a:avLst/>
          </a:prstGeom>
          <a:ln w="317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/>
          <p:cNvSpPr/>
          <p:nvPr userDrawn="1"/>
        </p:nvSpPr>
        <p:spPr>
          <a:xfrm flipH="1" flipV="1">
            <a:off x="5119026" y="0"/>
            <a:ext cx="7072972" cy="6858000"/>
          </a:xfrm>
          <a:custGeom>
            <a:avLst/>
            <a:gdLst>
              <a:gd name="connsiteX0" fmla="*/ 0 w 7072972"/>
              <a:gd name="connsiteY0" fmla="*/ 0 h 6858000"/>
              <a:gd name="connsiteX1" fmla="*/ 7072972 w 7072972"/>
              <a:gd name="connsiteY1" fmla="*/ 1890052 h 6858000"/>
              <a:gd name="connsiteX2" fmla="*/ 3307176 w 7072972"/>
              <a:gd name="connsiteY2" fmla="*/ 6858000 h 6858000"/>
              <a:gd name="connsiteX3" fmla="*/ 0 w 707297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2972" h="6858000">
                <a:moveTo>
                  <a:pt x="0" y="0"/>
                </a:moveTo>
                <a:lnTo>
                  <a:pt x="7072972" y="1890052"/>
                </a:lnTo>
                <a:lnTo>
                  <a:pt x="330717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5BE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2" y="0"/>
            <a:ext cx="7072972" cy="6858000"/>
          </a:xfrm>
          <a:custGeom>
            <a:avLst/>
            <a:gdLst>
              <a:gd name="connsiteX0" fmla="*/ 0 w 6200775"/>
              <a:gd name="connsiteY0" fmla="*/ 0 h 6858000"/>
              <a:gd name="connsiteX1" fmla="*/ 2158503 w 6200775"/>
              <a:gd name="connsiteY1" fmla="*/ 0 h 6858000"/>
              <a:gd name="connsiteX2" fmla="*/ 6200775 w 6200775"/>
              <a:gd name="connsiteY2" fmla="*/ 3676650 h 6858000"/>
              <a:gd name="connsiteX3" fmla="*/ 3307176 w 6200775"/>
              <a:gd name="connsiteY3" fmla="*/ 6858000 h 6858000"/>
              <a:gd name="connsiteX4" fmla="*/ 0 w 6200775"/>
              <a:gd name="connsiteY4" fmla="*/ 6858000 h 6858000"/>
              <a:gd name="connsiteX0-1" fmla="*/ 0 w 7424664"/>
              <a:gd name="connsiteY0-2" fmla="*/ 0 h 6858000"/>
              <a:gd name="connsiteX1-3" fmla="*/ 2158503 w 7424664"/>
              <a:gd name="connsiteY1-4" fmla="*/ 0 h 6858000"/>
              <a:gd name="connsiteX2-5" fmla="*/ 7424664 w 7424664"/>
              <a:gd name="connsiteY2-6" fmla="*/ 2326151 h 6858000"/>
              <a:gd name="connsiteX3-7" fmla="*/ 3307176 w 7424664"/>
              <a:gd name="connsiteY3-8" fmla="*/ 6858000 h 6858000"/>
              <a:gd name="connsiteX4-9" fmla="*/ 0 w 7424664"/>
              <a:gd name="connsiteY4-10" fmla="*/ 6858000 h 6858000"/>
              <a:gd name="connsiteX5" fmla="*/ 0 w 7424664"/>
              <a:gd name="connsiteY5" fmla="*/ 0 h 6858000"/>
              <a:gd name="connsiteX0-11" fmla="*/ 0 w 7424664"/>
              <a:gd name="connsiteY0-12" fmla="*/ 0 h 6858000"/>
              <a:gd name="connsiteX1-13" fmla="*/ 7424664 w 7424664"/>
              <a:gd name="connsiteY1-14" fmla="*/ 2326151 h 6858000"/>
              <a:gd name="connsiteX2-15" fmla="*/ 3307176 w 7424664"/>
              <a:gd name="connsiteY2-16" fmla="*/ 6858000 h 6858000"/>
              <a:gd name="connsiteX3-17" fmla="*/ 0 w 7424664"/>
              <a:gd name="connsiteY3-18" fmla="*/ 6858000 h 6858000"/>
              <a:gd name="connsiteX4-19" fmla="*/ 0 w 7424664"/>
              <a:gd name="connsiteY4-20" fmla="*/ 0 h 6858000"/>
              <a:gd name="connsiteX0-21" fmla="*/ 0 w 6904159"/>
              <a:gd name="connsiteY0-22" fmla="*/ 0 h 6858000"/>
              <a:gd name="connsiteX1-23" fmla="*/ 6904159 w 6904159"/>
              <a:gd name="connsiteY1-24" fmla="*/ 1805646 h 6858000"/>
              <a:gd name="connsiteX2-25" fmla="*/ 3307176 w 6904159"/>
              <a:gd name="connsiteY2-26" fmla="*/ 6858000 h 6858000"/>
              <a:gd name="connsiteX3-27" fmla="*/ 0 w 6904159"/>
              <a:gd name="connsiteY3-28" fmla="*/ 6858000 h 6858000"/>
              <a:gd name="connsiteX4-29" fmla="*/ 0 w 6904159"/>
              <a:gd name="connsiteY4-30" fmla="*/ 0 h 6858000"/>
              <a:gd name="connsiteX0-31" fmla="*/ 0 w 7072972"/>
              <a:gd name="connsiteY0-32" fmla="*/ 0 h 6858000"/>
              <a:gd name="connsiteX1-33" fmla="*/ 7072972 w 7072972"/>
              <a:gd name="connsiteY1-34" fmla="*/ 1890052 h 6858000"/>
              <a:gd name="connsiteX2-35" fmla="*/ 3307176 w 7072972"/>
              <a:gd name="connsiteY2-36" fmla="*/ 6858000 h 6858000"/>
              <a:gd name="connsiteX3-37" fmla="*/ 0 w 7072972"/>
              <a:gd name="connsiteY3-38" fmla="*/ 6858000 h 6858000"/>
              <a:gd name="connsiteX4-39" fmla="*/ 0 w 7072972"/>
              <a:gd name="connsiteY4-40" fmla="*/ 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072972" h="6858000">
                <a:moveTo>
                  <a:pt x="0" y="0"/>
                </a:moveTo>
                <a:lnTo>
                  <a:pt x="7072972" y="1890052"/>
                </a:lnTo>
                <a:lnTo>
                  <a:pt x="330717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with Aqua Top Bar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1472" y="291823"/>
            <a:ext cx="8320763" cy="782032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Slide (1 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0515" y="2899091"/>
            <a:ext cx="11290948" cy="832104"/>
          </a:xfrm>
        </p:spPr>
        <p:txBody>
          <a:bodyPr lIns="45720" rIns="45720" anchor="t" anchorCtr="0">
            <a:noAutofit/>
          </a:bodyPr>
          <a:lstStyle>
            <a:lvl1pPr algn="ctr">
              <a:defRPr sz="4700" b="0"/>
            </a:lvl1pPr>
          </a:lstStyle>
          <a:p>
            <a:r>
              <a:rPr lang="en-US" dirty="0"/>
              <a:t>TOPIC HEADER, ALL-CAPS.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410515" y="2800878"/>
            <a:ext cx="11305235" cy="1039602"/>
            <a:chOff x="410516" y="2800878"/>
            <a:chExt cx="10967493" cy="1039602"/>
          </a:xfrm>
        </p:grpSpPr>
        <p:sp>
          <p:nvSpPr>
            <p:cNvPr id="8" name="Shape 433"/>
            <p:cNvSpPr/>
            <p:nvPr userDrawn="1"/>
          </p:nvSpPr>
          <p:spPr>
            <a:xfrm>
              <a:off x="410516" y="2800878"/>
              <a:ext cx="10967493" cy="0"/>
            </a:xfrm>
            <a:prstGeom prst="line">
              <a:avLst/>
            </a:prstGeom>
            <a:ln w="3175">
              <a:solidFill>
                <a:srgbClr val="000000">
                  <a:alpha val="50000"/>
                </a:srgbClr>
              </a:solidFill>
            </a:ln>
          </p:spPr>
          <p:txBody>
            <a:bodyPr lIns="45719" rIns="45719"/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9" name="Shape 433"/>
            <p:cNvSpPr/>
            <p:nvPr userDrawn="1"/>
          </p:nvSpPr>
          <p:spPr>
            <a:xfrm>
              <a:off x="410516" y="3840480"/>
              <a:ext cx="10953633" cy="0"/>
            </a:xfrm>
            <a:prstGeom prst="line">
              <a:avLst/>
            </a:prstGeom>
            <a:ln w="3175">
              <a:solidFill>
                <a:srgbClr val="000000">
                  <a:alpha val="50000"/>
                </a:srgbClr>
              </a:solidFill>
            </a:ln>
          </p:spPr>
          <p:txBody>
            <a:bodyPr lIns="45719" rIns="45719"/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Column Bullets-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315884" y="1079719"/>
            <a:ext cx="11587941" cy="0"/>
          </a:xfrm>
          <a:prstGeom prst="line">
            <a:avLst/>
          </a:prstGeom>
          <a:ln w="3175"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with Aqua Top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with Aqua Top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able of Conten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52414" y="272803"/>
            <a:ext cx="10293144" cy="757130"/>
          </a:xfrm>
          <a:prstGeom prst="rect">
            <a:avLst/>
          </a:prstGeom>
        </p:spPr>
        <p:txBody>
          <a:bodyPr wrap="square" lIns="0" anchor="t" anchorCtr="0">
            <a:normAutofit/>
          </a:bodyPr>
          <a:lstStyle>
            <a:lvl1pPr marL="0" algn="l" defTabSz="914400" rtl="0" eaLnBrk="1" latinLnBrk="0" hangingPunct="1">
              <a:defRPr lang="en-US" sz="2400" b="1" kern="1200" dirty="0">
                <a:solidFill>
                  <a:schemeClr val="bg1"/>
                </a:solidFill>
                <a:latin typeface="+mj-lt"/>
                <a:ea typeface="Microsoft YaHei" panose="020B0503020204020204" pitchFamily="34" charset="-122"/>
                <a:cs typeface="Raleway ExtraBold"/>
              </a:defRPr>
            </a:lvl1pPr>
          </a:lstStyle>
          <a:p>
            <a:pPr marL="0" lvl="0"/>
            <a:r>
              <a:rPr lang="en-US" dirty="0"/>
              <a:t>Table of Contents</a:t>
            </a:r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11763257" y="6608017"/>
            <a:ext cx="176330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r" defTabSz="914400" rtl="0" eaLnBrk="1" latinLnBrk="0" hangingPunct="1"/>
            <a:fld id="{3EA52045-F26A-4223-A33C-6DC7D431C861}" type="slidenum">
              <a:rPr lang="en-US" sz="1000" kern="1200" smtClean="0">
                <a:solidFill>
                  <a:schemeClr val="bg1">
                    <a:lumMod val="65000"/>
                  </a:schemeClr>
                </a:solidFill>
                <a:latin typeface="+mn-lt"/>
                <a:ea typeface="Microsoft YaHei Light" panose="020B0502040204020203" pitchFamily="34" charset="-122"/>
                <a:cs typeface="+mn-cs"/>
              </a:rPr>
              <a:t>‹#›</a:t>
            </a:fld>
            <a:endParaRPr lang="en-US" sz="1000" kern="1200">
              <a:solidFill>
                <a:schemeClr val="bg1">
                  <a:lumMod val="65000"/>
                </a:schemeClr>
              </a:solidFill>
              <a:latin typeface="+mn-lt"/>
              <a:ea typeface="Microsoft YaHei Light" panose="020B0502040204020203" pitchFamily="34" charset="-122"/>
              <a:cs typeface="+mn-cs"/>
            </a:endParaRPr>
          </a:p>
        </p:txBody>
      </p:sp>
      <p:sp>
        <p:nvSpPr>
          <p:cNvPr id="22" name="Slide Number Placeholder 5"/>
          <p:cNvSpPr txBox="1"/>
          <p:nvPr userDrawn="1"/>
        </p:nvSpPr>
        <p:spPr>
          <a:xfrm>
            <a:off x="11696420" y="6608017"/>
            <a:ext cx="2885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r" defTabSz="914400" rtl="0" eaLnBrk="1" latinLnBrk="0" hangingPunct="1"/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+mn-lt"/>
                <a:ea typeface="Microsoft YaHei Light" panose="020B0502040204020203" pitchFamily="34" charset="-122"/>
              </a:rPr>
              <a:t>|</a:t>
            </a:r>
            <a:endParaRPr lang="en-US" sz="1000" kern="1200">
              <a:solidFill>
                <a:schemeClr val="bg1">
                  <a:lumMod val="65000"/>
                </a:schemeClr>
              </a:solidFill>
              <a:latin typeface="+mn-lt"/>
              <a:ea typeface="Microsoft YaHei Light" panose="020B0502040204020203" pitchFamily="34" charset="-122"/>
              <a:cs typeface="+mn-cs"/>
            </a:endParaRP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1"/>
          </p:nvPr>
        </p:nvSpPr>
        <p:spPr>
          <a:xfrm>
            <a:off x="1150779" y="2390956"/>
            <a:ext cx="9890442" cy="395763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150780" y="1811645"/>
            <a:ext cx="9890442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457200" indent="-4572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+mj-lt"/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5207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1.0	Subtitle: subtitle description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/>
          <p:nvPr userDrawn="1"/>
        </p:nvSpPr>
        <p:spPr>
          <a:xfrm>
            <a:off x="266701" y="6507162"/>
            <a:ext cx="519287" cy="3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EA52045-F26A-4223-A33C-6DC7D431C861}" type="slidenum">
              <a:rPr lang="en-US" smtClean="0">
                <a:solidFill>
                  <a:srgbClr val="FFFFFF"/>
                </a:solidFill>
              </a:r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4"/>
          <p:cNvSpPr txBox="1"/>
          <p:nvPr userDrawn="1"/>
        </p:nvSpPr>
        <p:spPr>
          <a:xfrm>
            <a:off x="762476" y="6502401"/>
            <a:ext cx="2785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00">
                <a:solidFill>
                  <a:srgbClr val="FFFFFF"/>
                </a:solidFill>
              </a:rPr>
              <a:t>HGS Confidential – www.teamhgs.com</a:t>
            </a:r>
          </a:p>
        </p:txBody>
      </p:sp>
      <p:sp>
        <p:nvSpPr>
          <p:cNvPr id="9" name="Text Placeholder 15"/>
          <p:cNvSpPr txBox="1"/>
          <p:nvPr userDrawn="1"/>
        </p:nvSpPr>
        <p:spPr>
          <a:xfrm>
            <a:off x="778934" y="6544999"/>
            <a:ext cx="5779911" cy="27992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900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>
                <a:solidFill>
                  <a:srgbClr val="FFFFFF"/>
                </a:solidFill>
              </a:rPr>
              <a:t> 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75694" y="6576678"/>
            <a:ext cx="0" cy="216568"/>
          </a:xfrm>
          <a:prstGeom prst="line">
            <a:avLst/>
          </a:prstGeom>
          <a:ln w="317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with Aqua Top Bar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1472" y="291823"/>
            <a:ext cx="8320763" cy="782032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Slide (1 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0515" y="2899091"/>
            <a:ext cx="11290948" cy="832104"/>
          </a:xfrm>
        </p:spPr>
        <p:txBody>
          <a:bodyPr lIns="45720" rIns="45720" anchor="t" anchorCtr="0">
            <a:noAutofit/>
          </a:bodyPr>
          <a:lstStyle>
            <a:lvl1pPr algn="ctr">
              <a:defRPr sz="4700" b="0"/>
            </a:lvl1pPr>
          </a:lstStyle>
          <a:p>
            <a:r>
              <a:rPr lang="en-US" dirty="0"/>
              <a:t>TOPIC HEADER, ALL-CAPS.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410515" y="2800878"/>
            <a:ext cx="11305235" cy="1039602"/>
            <a:chOff x="410516" y="2800878"/>
            <a:chExt cx="10967493" cy="1039602"/>
          </a:xfrm>
        </p:grpSpPr>
        <p:sp>
          <p:nvSpPr>
            <p:cNvPr id="8" name="Shape 433"/>
            <p:cNvSpPr/>
            <p:nvPr userDrawn="1"/>
          </p:nvSpPr>
          <p:spPr>
            <a:xfrm>
              <a:off x="410516" y="2800878"/>
              <a:ext cx="10967493" cy="0"/>
            </a:xfrm>
            <a:prstGeom prst="line">
              <a:avLst/>
            </a:prstGeom>
            <a:ln w="3175">
              <a:solidFill>
                <a:srgbClr val="000000">
                  <a:alpha val="50000"/>
                </a:srgbClr>
              </a:solidFill>
            </a:ln>
          </p:spPr>
          <p:txBody>
            <a:bodyPr lIns="45719" rIns="45719"/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dirty="0"/>
            </a:p>
          </p:txBody>
        </p:sp>
        <p:sp>
          <p:nvSpPr>
            <p:cNvPr id="9" name="Shape 433"/>
            <p:cNvSpPr/>
            <p:nvPr userDrawn="1"/>
          </p:nvSpPr>
          <p:spPr>
            <a:xfrm>
              <a:off x="410516" y="3840480"/>
              <a:ext cx="10953633" cy="0"/>
            </a:xfrm>
            <a:prstGeom prst="line">
              <a:avLst/>
            </a:prstGeom>
            <a:ln w="3175">
              <a:solidFill>
                <a:srgbClr val="000000">
                  <a:alpha val="50000"/>
                </a:srgbClr>
              </a:solidFill>
            </a:ln>
          </p:spPr>
          <p:txBody>
            <a:bodyPr lIns="45719" rIns="45719"/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C1BB-D359-4E40-B3F0-6F7BB8C0B31A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E83C2-3AFD-F64C-8B56-3119EF1A84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FA54-4828-7F4E-A7DC-916A830B49C9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31E5-42C2-3E49-AA2C-C4DCACBF55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FA54-4828-7F4E-A7DC-916A830B49C9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31E5-42C2-3E49-AA2C-C4DCACBF55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FA54-4828-7F4E-A7DC-916A830B49C9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31E5-42C2-3E49-AA2C-C4DCACBF55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5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6519498"/>
            <a:ext cx="12192000" cy="338502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12161610" cy="123645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9576432" y="161029"/>
            <a:ext cx="2590800" cy="914400"/>
            <a:chOff x="4724400" y="3867152"/>
            <a:chExt cx="6491085" cy="2228851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5" r="15000" b="17939"/>
            <a:stretch>
              <a:fillRect/>
            </a:stretch>
          </p:blipFill>
          <p:spPr>
            <a:xfrm>
              <a:off x="4724400" y="3867152"/>
              <a:ext cx="6491085" cy="222885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 userDrawn="1"/>
          </p:nvSpPr>
          <p:spPr>
            <a:xfrm>
              <a:off x="7315200" y="5562600"/>
              <a:ext cx="3886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3" t="8333" r="7951" b="12038"/>
          <a:stretch>
            <a:fillRect/>
          </a:stretch>
        </p:blipFill>
        <p:spPr>
          <a:xfrm>
            <a:off x="381000" y="161028"/>
            <a:ext cx="1676400" cy="92416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tx1"/>
          </a:solidFill>
          <a:latin typeface="Oswald Regular" panose="02000503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DFA54-4828-7F4E-A7DC-916A830B49C9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631E5-42C2-3E49-AA2C-C4DCACBF553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flipV="1">
            <a:off x="0" y="-1"/>
            <a:ext cx="12192000" cy="110359"/>
          </a:xfrm>
          <a:prstGeom prst="rect">
            <a:avLst/>
          </a:prstGeom>
          <a:solidFill>
            <a:srgbClr val="15BE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9B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tx1"/>
          </a:solidFill>
          <a:latin typeface="Oswald Regular" panose="02000503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8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BE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3" name="Picture 2" descr="HGS-digital_logo-white.png"/>
          <p:cNvPicPr>
            <a:picLocks noChangeAspect="1"/>
          </p:cNvPicPr>
          <p:nvPr userDrawn="1"/>
        </p:nvPicPr>
        <p:blipFill>
          <a:blip r:embed="rId10" cstate="email"/>
          <a:stretch>
            <a:fillRect/>
          </a:stretch>
        </p:blipFill>
        <p:spPr>
          <a:xfrm>
            <a:off x="285246" y="369033"/>
            <a:ext cx="2192839" cy="3985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/>
          <p:cNvSpPr/>
          <p:nvPr userDrawn="1"/>
        </p:nvSpPr>
        <p:spPr>
          <a:xfrm flipH="1" flipV="1">
            <a:off x="5119026" y="0"/>
            <a:ext cx="7072972" cy="6858000"/>
          </a:xfrm>
          <a:custGeom>
            <a:avLst/>
            <a:gdLst>
              <a:gd name="connsiteX0" fmla="*/ 0 w 7072972"/>
              <a:gd name="connsiteY0" fmla="*/ 0 h 6858000"/>
              <a:gd name="connsiteX1" fmla="*/ 7072972 w 7072972"/>
              <a:gd name="connsiteY1" fmla="*/ 1890052 h 6858000"/>
              <a:gd name="connsiteX2" fmla="*/ 3307176 w 7072972"/>
              <a:gd name="connsiteY2" fmla="*/ 6858000 h 6858000"/>
              <a:gd name="connsiteX3" fmla="*/ 0 w 707297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2972" h="6858000">
                <a:moveTo>
                  <a:pt x="0" y="0"/>
                </a:moveTo>
                <a:lnTo>
                  <a:pt x="7072972" y="1890052"/>
                </a:lnTo>
                <a:lnTo>
                  <a:pt x="330717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6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4"/>
          <p:cNvSpPr txBox="1"/>
          <p:nvPr userDrawn="1"/>
        </p:nvSpPr>
        <p:spPr>
          <a:xfrm>
            <a:off x="2" y="0"/>
            <a:ext cx="7072972" cy="6858000"/>
          </a:xfrm>
          <a:custGeom>
            <a:avLst/>
            <a:gdLst>
              <a:gd name="connsiteX0" fmla="*/ 0 w 6200775"/>
              <a:gd name="connsiteY0" fmla="*/ 0 h 6858000"/>
              <a:gd name="connsiteX1" fmla="*/ 2158503 w 6200775"/>
              <a:gd name="connsiteY1" fmla="*/ 0 h 6858000"/>
              <a:gd name="connsiteX2" fmla="*/ 6200775 w 6200775"/>
              <a:gd name="connsiteY2" fmla="*/ 3676650 h 6858000"/>
              <a:gd name="connsiteX3" fmla="*/ 3307176 w 6200775"/>
              <a:gd name="connsiteY3" fmla="*/ 6858000 h 6858000"/>
              <a:gd name="connsiteX4" fmla="*/ 0 w 6200775"/>
              <a:gd name="connsiteY4" fmla="*/ 6858000 h 6858000"/>
              <a:gd name="connsiteX0-1" fmla="*/ 0 w 7424664"/>
              <a:gd name="connsiteY0-2" fmla="*/ 0 h 6858000"/>
              <a:gd name="connsiteX1-3" fmla="*/ 2158503 w 7424664"/>
              <a:gd name="connsiteY1-4" fmla="*/ 0 h 6858000"/>
              <a:gd name="connsiteX2-5" fmla="*/ 7424664 w 7424664"/>
              <a:gd name="connsiteY2-6" fmla="*/ 2326151 h 6858000"/>
              <a:gd name="connsiteX3-7" fmla="*/ 3307176 w 7424664"/>
              <a:gd name="connsiteY3-8" fmla="*/ 6858000 h 6858000"/>
              <a:gd name="connsiteX4-9" fmla="*/ 0 w 7424664"/>
              <a:gd name="connsiteY4-10" fmla="*/ 6858000 h 6858000"/>
              <a:gd name="connsiteX5" fmla="*/ 0 w 7424664"/>
              <a:gd name="connsiteY5" fmla="*/ 0 h 6858000"/>
              <a:gd name="connsiteX0-11" fmla="*/ 0 w 7424664"/>
              <a:gd name="connsiteY0-12" fmla="*/ 0 h 6858000"/>
              <a:gd name="connsiteX1-13" fmla="*/ 7424664 w 7424664"/>
              <a:gd name="connsiteY1-14" fmla="*/ 2326151 h 6858000"/>
              <a:gd name="connsiteX2-15" fmla="*/ 3307176 w 7424664"/>
              <a:gd name="connsiteY2-16" fmla="*/ 6858000 h 6858000"/>
              <a:gd name="connsiteX3-17" fmla="*/ 0 w 7424664"/>
              <a:gd name="connsiteY3-18" fmla="*/ 6858000 h 6858000"/>
              <a:gd name="connsiteX4-19" fmla="*/ 0 w 7424664"/>
              <a:gd name="connsiteY4-20" fmla="*/ 0 h 6858000"/>
              <a:gd name="connsiteX0-21" fmla="*/ 0 w 6904159"/>
              <a:gd name="connsiteY0-22" fmla="*/ 0 h 6858000"/>
              <a:gd name="connsiteX1-23" fmla="*/ 6904159 w 6904159"/>
              <a:gd name="connsiteY1-24" fmla="*/ 1805646 h 6858000"/>
              <a:gd name="connsiteX2-25" fmla="*/ 3307176 w 6904159"/>
              <a:gd name="connsiteY2-26" fmla="*/ 6858000 h 6858000"/>
              <a:gd name="connsiteX3-27" fmla="*/ 0 w 6904159"/>
              <a:gd name="connsiteY3-28" fmla="*/ 6858000 h 6858000"/>
              <a:gd name="connsiteX4-29" fmla="*/ 0 w 6904159"/>
              <a:gd name="connsiteY4-30" fmla="*/ 0 h 6858000"/>
              <a:gd name="connsiteX0-31" fmla="*/ 0 w 7072972"/>
              <a:gd name="connsiteY0-32" fmla="*/ 0 h 6858000"/>
              <a:gd name="connsiteX1-33" fmla="*/ 7072972 w 7072972"/>
              <a:gd name="connsiteY1-34" fmla="*/ 1890052 h 6858000"/>
              <a:gd name="connsiteX2-35" fmla="*/ 3307176 w 7072972"/>
              <a:gd name="connsiteY2-36" fmla="*/ 6858000 h 6858000"/>
              <a:gd name="connsiteX3-37" fmla="*/ 0 w 7072972"/>
              <a:gd name="connsiteY3-38" fmla="*/ 6858000 h 6858000"/>
              <a:gd name="connsiteX4-39" fmla="*/ 0 w 7072972"/>
              <a:gd name="connsiteY4-40" fmla="*/ 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072972" h="6858000">
                <a:moveTo>
                  <a:pt x="0" y="0"/>
                </a:moveTo>
                <a:lnTo>
                  <a:pt x="7072972" y="1890052"/>
                </a:lnTo>
                <a:lnTo>
                  <a:pt x="330717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1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371627-E0D1-D966-BA77-A121FE8AD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56" t="16528" r="16406" b="9445"/>
          <a:stretch/>
        </p:blipFill>
        <p:spPr>
          <a:xfrm>
            <a:off x="66675" y="1381125"/>
            <a:ext cx="11830049" cy="507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64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bdul Latif Jameel invests in Greaves Electric Mobility, one of India’s leading two-to-three-wheeler electric mobility companies">
            <a:extLst>
              <a:ext uri="{FF2B5EF4-FFF2-40B4-BE49-F238E27FC236}">
                <a16:creationId xmlns:a16="http://schemas.microsoft.com/office/drawing/2014/main" id="{B537917E-CC1D-E90D-BE30-2F3B30537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490663"/>
            <a:ext cx="7162800" cy="465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B5CE61-FE13-5EAA-EC8A-5786C678CE0A}"/>
              </a:ext>
            </a:extLst>
          </p:cNvPr>
          <p:cNvSpPr txBox="1"/>
          <p:nvPr/>
        </p:nvSpPr>
        <p:spPr>
          <a:xfrm>
            <a:off x="7781925" y="1557398"/>
            <a:ext cx="4010025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616163"/>
                </a:solidFill>
                <a:effectLst/>
                <a:latin typeface="karbon"/>
              </a:rPr>
              <a:t>Abdul Latif Jameel has announced its commitment to invest up to $220 million [INR 1700 Crores*] in Greaves Electric Mobility – one of India’s leading two-to-three-wheeler Electric Vehicles (EV) manufacturers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616163"/>
                </a:solidFill>
                <a:effectLst/>
                <a:latin typeface="karbon"/>
              </a:rPr>
              <a:t>Abdul Latif Jameel will initially invest $150 million [INR 1160 Crores*] for a 35.8% stake in Greaves Electric Mobility, making it the company’s second-largest shareholder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616163"/>
                </a:solidFill>
                <a:effectLst/>
                <a:latin typeface="karbon"/>
              </a:rPr>
              <a:t>This investment will accelerate the development of India’s rapidly expanding two-to-</a:t>
            </a:r>
            <a:r>
              <a:rPr lang="en-US" sz="1400" b="0" i="0" dirty="0">
                <a:solidFill>
                  <a:srgbClr val="616163"/>
                </a:solidFill>
                <a:effectLst/>
                <a:highlight>
                  <a:srgbClr val="FFFF00"/>
                </a:highlight>
                <a:latin typeface="karbon"/>
              </a:rPr>
              <a:t>three-wheeler EV </a:t>
            </a:r>
            <a:r>
              <a:rPr lang="en-US" sz="1400" b="0" i="0" dirty="0">
                <a:solidFill>
                  <a:srgbClr val="616163"/>
                </a:solidFill>
                <a:effectLst/>
                <a:latin typeface="karbon"/>
              </a:rPr>
              <a:t>ecosystem, furthering Abdul Latif Jameel’s objective to bring affordable EV products to the Global South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616163"/>
                </a:solidFill>
                <a:effectLst/>
                <a:latin typeface="karbon"/>
              </a:rPr>
              <a:t>Both parties are strategically aligned in making Greaves Electric Mobility a significant Electric Mobility player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616163"/>
                </a:solidFill>
                <a:effectLst/>
                <a:latin typeface="karbon"/>
              </a:rPr>
              <a:t>Greaves Electric Mobility offers cleaner alternatives for two-to-three-wheeler vehicles that are accessible to communities in India</a:t>
            </a:r>
          </a:p>
        </p:txBody>
      </p:sp>
    </p:spTree>
    <p:extLst>
      <p:ext uri="{BB962C8B-B14F-4D97-AF65-F5344CB8AC3E}">
        <p14:creationId xmlns:p14="http://schemas.microsoft.com/office/powerpoint/2010/main" val="2895363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8"/>
          <p:cNvSpPr txBox="1"/>
          <p:nvPr/>
        </p:nvSpPr>
        <p:spPr>
          <a:xfrm>
            <a:off x="3077648" y="403780"/>
            <a:ext cx="6049518" cy="2923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algn="ctr">
              <a:spcBef>
                <a:spcPts val="120"/>
              </a:spcBef>
            </a:pPr>
            <a:r>
              <a:rPr lang="en-US" b="1" spc="-12" dirty="0">
                <a:latin typeface="Calibri" panose="020F0502020204030204"/>
                <a:cs typeface="Calibri" panose="020F0502020204030204"/>
              </a:rPr>
              <a:t>Strengthening of MLR with Greaves Electric Mobility</a:t>
            </a:r>
            <a:endParaRPr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8" name="object 3"/>
          <p:cNvSpPr/>
          <p:nvPr/>
        </p:nvSpPr>
        <p:spPr>
          <a:xfrm>
            <a:off x="264994" y="1438798"/>
            <a:ext cx="4144674" cy="4747063"/>
          </a:xfrm>
          <a:prstGeom prst="rect">
            <a:avLst/>
          </a:prstGeom>
          <a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6671" y="3165998"/>
            <a:ext cx="46301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D203F"/>
                </a:solidFill>
                <a:latin typeface="Calibri" panose="020F0502020204030204"/>
              </a:rPr>
              <a:t>Nation-wide reach with more than 500+ Greaves Electric Mobility touchpoints and more than 1,00,000+ customers</a:t>
            </a:r>
            <a:endParaRPr lang="en-IN" b="1" dirty="0">
              <a:solidFill>
                <a:srgbClr val="CD203F"/>
              </a:solidFill>
              <a:latin typeface="Calibri" panose="020F0502020204030204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45569" y="2788592"/>
            <a:ext cx="1670473" cy="636585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 flipH="1" flipV="1">
            <a:off x="4993498" y="2426060"/>
            <a:ext cx="6361439" cy="28153"/>
          </a:xfrm>
          <a:prstGeom prst="line">
            <a:avLst/>
          </a:prstGeom>
          <a:noFill/>
          <a:ln w="635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7" name="Straight Arrow Connector 26"/>
          <p:cNvCxnSpPr/>
          <p:nvPr/>
        </p:nvCxnSpPr>
        <p:spPr>
          <a:xfrm>
            <a:off x="4994939" y="2422832"/>
            <a:ext cx="2993" cy="365760"/>
          </a:xfrm>
          <a:prstGeom prst="straightConnector1">
            <a:avLst/>
          </a:prstGeom>
          <a:noFill/>
          <a:ln w="6350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5142" y="1299710"/>
            <a:ext cx="1847906" cy="1030155"/>
          </a:xfrm>
          <a:prstGeom prst="rect">
            <a:avLst/>
          </a:prstGeom>
        </p:spPr>
      </p:pic>
      <p:sp>
        <p:nvSpPr>
          <p:cNvPr id="31" name="Rectangle: Top Corners Rounded 70"/>
          <p:cNvSpPr/>
          <p:nvPr/>
        </p:nvSpPr>
        <p:spPr>
          <a:xfrm>
            <a:off x="4698595" y="3583964"/>
            <a:ext cx="1612018" cy="361268"/>
          </a:xfrm>
          <a:prstGeom prst="round2Same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E-Scooters</a:t>
            </a:r>
          </a:p>
        </p:txBody>
      </p:sp>
      <p:sp>
        <p:nvSpPr>
          <p:cNvPr id="32" name="Rectangle: Top Corners Rounded 70"/>
          <p:cNvSpPr/>
          <p:nvPr/>
        </p:nvSpPr>
        <p:spPr>
          <a:xfrm>
            <a:off x="7040360" y="3652140"/>
            <a:ext cx="2001733" cy="230525"/>
          </a:xfrm>
          <a:prstGeom prst="round2Same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hangingPunct="1"/>
            <a:r>
              <a:rPr lang="en-US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E-Rickshaw</a:t>
            </a:r>
          </a:p>
        </p:txBody>
      </p:sp>
      <p:sp>
        <p:nvSpPr>
          <p:cNvPr id="33" name="Rectangle: Top Corners Rounded 70"/>
          <p:cNvSpPr/>
          <p:nvPr/>
        </p:nvSpPr>
        <p:spPr>
          <a:xfrm>
            <a:off x="10415173" y="3652140"/>
            <a:ext cx="936771" cy="230525"/>
          </a:xfrm>
          <a:prstGeom prst="round2Same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hangingPunct="1"/>
            <a:r>
              <a:rPr lang="en-US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E-Auto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11351944" y="2475413"/>
            <a:ext cx="2993" cy="36576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04" y="2932581"/>
            <a:ext cx="1511309" cy="618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9"/>
          <a:stretch>
            <a:fillRect/>
          </a:stretch>
        </p:blipFill>
        <p:spPr>
          <a:xfrm>
            <a:off x="9526282" y="2862373"/>
            <a:ext cx="2474794" cy="81481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07" y="4214944"/>
            <a:ext cx="7088820" cy="152682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6856"/>
            <a:ext cx="12199835" cy="459545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9183" y="1468949"/>
            <a:ext cx="4599296" cy="2966573"/>
          </a:xfrm>
          <a:prstGeom prst="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285750" lvl="1" indent="-285750" defTabSz="914400" hangingPunct="1">
              <a:lnSpc>
                <a:spcPts val="1900"/>
              </a:lnSpc>
              <a:spcAft>
                <a:spcPts val="1200"/>
              </a:spcAft>
              <a:buFont typeface="Wingdings" panose="05000000000000000000" pitchFamily="2" charset="2"/>
              <a:buChar char="v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reputed and renowned Three Wheeler brand from the city of pearls, Hyderabad established in year 2015</a:t>
            </a:r>
          </a:p>
          <a:p>
            <a:pPr marL="285750" lvl="1" indent="-285750" defTabSz="914400" hangingPunct="1">
              <a:lnSpc>
                <a:spcPts val="1900"/>
              </a:lnSpc>
              <a:spcAft>
                <a:spcPts val="1200"/>
              </a:spcAft>
              <a:buFont typeface="Wingdings" panose="05000000000000000000" pitchFamily="2" charset="2"/>
              <a:buChar char="v"/>
              <a:defRPr/>
            </a:pP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Multi-fuel product expertise with three wheelers in Petrol, Diesel and Electric manufactured at State-of-Art facility at </a:t>
            </a:r>
            <a:r>
              <a:rPr kumimoji="0" lang="en-US" sz="1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Toopran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Hyderabad</a:t>
            </a:r>
          </a:p>
          <a:p>
            <a:pPr marL="285750" lvl="1" indent="-285750" defTabSz="914400" hangingPunct="1">
              <a:lnSpc>
                <a:spcPts val="1900"/>
              </a:lnSpc>
              <a:spcAft>
                <a:spcPts val="1200"/>
              </a:spcAft>
              <a:buFont typeface="Wingdings" panose="05000000000000000000" pitchFamily="2" charset="2"/>
              <a:buChar char="v"/>
              <a:defRPr/>
            </a:pPr>
            <a:r>
              <a:rPr lang="en-US" sz="1600" kern="1200" baseline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Offers</a:t>
            </a:r>
            <a:r>
              <a:rPr lang="en-US" sz="1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widest range of Three-wheelers in Passenger &amp; Cargo in Diesel, Petrol, E-Auto (L5) and E-Rickshaw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Plant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923592" y="1462756"/>
            <a:ext cx="7124964" cy="2631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bject 5"/>
          <p:cNvSpPr/>
          <p:nvPr/>
        </p:nvSpPr>
        <p:spPr>
          <a:xfrm>
            <a:off x="741317" y="4774309"/>
            <a:ext cx="2123226" cy="1635845"/>
          </a:xfrm>
          <a:prstGeom prst="rect">
            <a:avLst/>
          </a:prstGeom>
          <a:blipFill>
            <a:blip r:embed="rId3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83769" y="5013234"/>
            <a:ext cx="2371198" cy="1157996"/>
          </a:xfrm>
          <a:prstGeom prst="rect">
            <a:avLst/>
          </a:prstGeom>
          <a:blipFill>
            <a:blip r:embed="rId4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7231010" y="4961678"/>
            <a:ext cx="1743756" cy="1160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0641128" y="4879050"/>
            <a:ext cx="1378021" cy="12131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37971" y="6074071"/>
            <a:ext cx="9941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400" b="1" dirty="0">
                <a:solidFill>
                  <a:srgbClr val="0070C0"/>
                </a:solidFill>
              </a:rPr>
              <a:t>BS VI Cargo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16374" y="6074071"/>
            <a:ext cx="13003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400" b="1" dirty="0">
                <a:solidFill>
                  <a:srgbClr val="0070C0"/>
                </a:solidFill>
              </a:rPr>
              <a:t>BS VI Passenger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452658" y="6080392"/>
            <a:ext cx="822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400" b="1" dirty="0">
                <a:solidFill>
                  <a:srgbClr val="0070C0"/>
                </a:solidFill>
              </a:rPr>
              <a:t>EV Cargo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758868" y="6080392"/>
            <a:ext cx="11288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400" b="1" dirty="0">
                <a:solidFill>
                  <a:srgbClr val="0070C0"/>
                </a:solidFill>
              </a:rPr>
              <a:t>EV Passenger</a:t>
            </a:r>
          </a:p>
        </p:txBody>
      </p:sp>
      <p:sp>
        <p:nvSpPr>
          <p:cNvPr id="13" name="object 8"/>
          <p:cNvSpPr txBox="1"/>
          <p:nvPr/>
        </p:nvSpPr>
        <p:spPr>
          <a:xfrm>
            <a:off x="3077648" y="403780"/>
            <a:ext cx="6049518" cy="2923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algn="ctr">
              <a:spcBef>
                <a:spcPts val="120"/>
              </a:spcBef>
            </a:pPr>
            <a:r>
              <a:rPr lang="en-US" b="1" spc="-12" dirty="0">
                <a:latin typeface="Calibri" panose="020F0502020204030204"/>
                <a:cs typeface="Calibri" panose="020F0502020204030204"/>
              </a:rPr>
              <a:t>About MLR Autos</a:t>
            </a:r>
            <a:endParaRPr dirty="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8"/>
          <p:cNvSpPr txBox="1"/>
          <p:nvPr/>
        </p:nvSpPr>
        <p:spPr>
          <a:xfrm>
            <a:off x="3077648" y="403780"/>
            <a:ext cx="6049518" cy="2923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algn="ctr">
              <a:spcBef>
                <a:spcPts val="120"/>
              </a:spcBef>
            </a:pPr>
            <a:r>
              <a:rPr lang="en-US" b="1" spc="-12" dirty="0" err="1">
                <a:latin typeface="Calibri" panose="020F0502020204030204"/>
                <a:cs typeface="Calibri" panose="020F0502020204030204"/>
              </a:rPr>
              <a:t>Teja</a:t>
            </a:r>
            <a:r>
              <a:rPr lang="en-US" b="1" spc="-12" dirty="0">
                <a:latin typeface="Calibri" panose="020F0502020204030204"/>
                <a:cs typeface="Calibri" panose="020F0502020204030204"/>
              </a:rPr>
              <a:t> Advantage</a:t>
            </a:r>
            <a:endParaRPr dirty="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623" y="1593106"/>
            <a:ext cx="3200917" cy="240568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09433" y="1593106"/>
            <a:ext cx="7055892" cy="64512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Strong &amp; rugged Vehicle body 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9433" y="2490044"/>
            <a:ext cx="7055892" cy="6451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Unique &amp; aesthetically designed vehicle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9433" y="3386982"/>
            <a:ext cx="7055892" cy="64512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Good long life paint quality</a:t>
            </a:r>
            <a:endParaRPr lang="en-IN" dirty="0">
              <a:solidFill>
                <a:schemeClr val="tx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33" y="4167375"/>
            <a:ext cx="3016155" cy="22668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623" y="4148568"/>
            <a:ext cx="3102591" cy="23269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5"/>
          <a:stretch>
            <a:fillRect/>
          </a:stretch>
        </p:blipFill>
        <p:spPr>
          <a:xfrm>
            <a:off x="4148919" y="4148568"/>
            <a:ext cx="3498373" cy="225291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8"/>
          <p:cNvSpPr txBox="1"/>
          <p:nvPr/>
        </p:nvSpPr>
        <p:spPr>
          <a:xfrm>
            <a:off x="3077648" y="403780"/>
            <a:ext cx="6049518" cy="2923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algn="ctr">
              <a:spcBef>
                <a:spcPts val="120"/>
              </a:spcBef>
            </a:pPr>
            <a:r>
              <a:rPr lang="en-US" b="1" spc="-12" dirty="0">
                <a:latin typeface="Calibri" panose="020F0502020204030204"/>
                <a:cs typeface="Calibri" panose="020F0502020204030204"/>
              </a:rPr>
              <a:t>Wide Product Portfolio </a:t>
            </a:r>
            <a:endParaRPr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51630" y="1610440"/>
            <a:ext cx="10031105" cy="15558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>
            <a:off x="1951630" y="3277741"/>
            <a:ext cx="10031105" cy="15558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1926192" y="4945042"/>
            <a:ext cx="10031105" cy="15558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object 5"/>
          <p:cNvSpPr/>
          <p:nvPr/>
        </p:nvSpPr>
        <p:spPr>
          <a:xfrm>
            <a:off x="7066352" y="1640010"/>
            <a:ext cx="2060813" cy="1555845"/>
          </a:xfrm>
          <a:prstGeom prst="rect">
            <a:avLst/>
          </a:prstGeom>
          <a:blipFill>
            <a:blip r:embed="rId2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/>
          <p:cNvSpPr/>
          <p:nvPr/>
        </p:nvSpPr>
        <p:spPr>
          <a:xfrm>
            <a:off x="1815152" y="3429000"/>
            <a:ext cx="2072602" cy="1290635"/>
          </a:xfrm>
          <a:prstGeom prst="rect">
            <a:avLst/>
          </a:prstGeom>
          <a:blipFill>
            <a:blip r:embed="rId3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528" y="5066603"/>
            <a:ext cx="1636092" cy="14388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43" y="5013784"/>
            <a:ext cx="1826779" cy="1449534"/>
          </a:xfrm>
          <a:prstGeom prst="rect">
            <a:avLst/>
          </a:prstGeom>
        </p:spPr>
      </p:pic>
      <p:sp>
        <p:nvSpPr>
          <p:cNvPr id="16" name="object 4"/>
          <p:cNvSpPr/>
          <p:nvPr/>
        </p:nvSpPr>
        <p:spPr>
          <a:xfrm>
            <a:off x="2053754" y="1640010"/>
            <a:ext cx="1958072" cy="1555845"/>
          </a:xfrm>
          <a:prstGeom prst="rect">
            <a:avLst/>
          </a:prstGeom>
          <a:blipFill>
            <a:blip r:embed="rId6" cstate="print"/>
            <a:stretch>
              <a:fillRect l="4481" t="2756" r="4481" b="2756"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8" name="object 5"/>
          <p:cNvSpPr/>
          <p:nvPr/>
        </p:nvSpPr>
        <p:spPr>
          <a:xfrm>
            <a:off x="7123548" y="3333469"/>
            <a:ext cx="2060813" cy="1555845"/>
          </a:xfrm>
          <a:prstGeom prst="rect">
            <a:avLst/>
          </a:prstGeom>
          <a:blipFill>
            <a:blip r:embed="rId2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95534" y="1610440"/>
            <a:ext cx="1719618" cy="1555845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TEJA HANDY</a:t>
            </a:r>
            <a:endParaRPr lang="en-US" i="1" dirty="0">
              <a:solidFill>
                <a:schemeClr val="tx1"/>
              </a:solidFill>
            </a:endParaRPr>
          </a:p>
          <a:p>
            <a:pPr algn="ctr"/>
            <a:r>
              <a:rPr lang="en-US" b="1" i="1" dirty="0">
                <a:solidFill>
                  <a:schemeClr val="tx1"/>
                </a:solidFill>
              </a:rPr>
              <a:t>BSVI DIESEL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5534" y="3289116"/>
            <a:ext cx="1719618" cy="1555845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TEJA HANDY</a:t>
            </a:r>
            <a:endParaRPr lang="en-US" i="1" dirty="0">
              <a:solidFill>
                <a:schemeClr val="tx1"/>
              </a:solidFill>
            </a:endParaRPr>
          </a:p>
          <a:p>
            <a:pPr algn="ctr"/>
            <a:r>
              <a:rPr lang="en-US" b="1" i="1" dirty="0">
                <a:solidFill>
                  <a:schemeClr val="tx1"/>
                </a:solidFill>
              </a:rPr>
              <a:t>CNG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5534" y="4954148"/>
            <a:ext cx="1719618" cy="1555845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TEJA EV</a:t>
            </a:r>
          </a:p>
          <a:p>
            <a:pPr algn="ctr"/>
            <a:r>
              <a:rPr lang="en-US" b="1" i="1" dirty="0">
                <a:solidFill>
                  <a:schemeClr val="tx1"/>
                </a:solidFill>
              </a:rPr>
              <a:t>ELECTRIC</a:t>
            </a:r>
            <a:endParaRPr lang="en-IN" b="1" i="1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17839" y="1278346"/>
            <a:ext cx="1683781" cy="3259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PASSENGER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80743" y="1282220"/>
            <a:ext cx="1683781" cy="3259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CARGO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113949" y="1743044"/>
            <a:ext cx="2573454" cy="1290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435 &amp; 600cc engine with 4+1 Speed Gearbox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Strong build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Wide passenger entry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Spring suspended driver seat for comfort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190mm Ground clearance</a:t>
            </a:r>
            <a:endParaRPr lang="en-IN" sz="1200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184361" y="1743043"/>
            <a:ext cx="2617764" cy="1290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600cc engine with 4+1 Speed 435 &amp; Gearbox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Extra long deck with strengthened panel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Heavy duty front &amp; rear suspension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500kg Payload</a:t>
            </a:r>
            <a:endParaRPr lang="en-IN" sz="12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13949" y="3410345"/>
            <a:ext cx="2573454" cy="1290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400cc Water cooled with 4+1 Speed Gearbox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Best in class fuel efficiency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Low maintenance &amp; spacious interior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Hydraulic dual action suspension with Shock absorber</a:t>
            </a:r>
            <a:endParaRPr lang="en-IN" sz="12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84361" y="3410344"/>
            <a:ext cx="2617764" cy="1290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400cc Water cooled with 4+1 Speed Gearbox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Best in class fuel efficiency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Low maintenance &amp; spacious interior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Hydraulic dual action suspension with Shock absorber</a:t>
            </a:r>
            <a:endParaRPr lang="en-IN" sz="1200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184361" y="5066603"/>
            <a:ext cx="2617764" cy="1290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FAME II Certified with 48kmph high speed &amp; 132km per 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Unique two-speed gearbox to carry load on steep gradient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All-weather proof metal body with CED Paint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500kg payload | Tested for 750kg</a:t>
            </a:r>
            <a:endParaRPr lang="en-IN" sz="1200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113949" y="5066602"/>
            <a:ext cx="2573454" cy="1290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FAME II Certified with 48kmph high speed &amp; 132km per 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Unique two-speed gearbox to carry load on steep gradient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All-weather proof metal body with CED Paint technology</a:t>
            </a:r>
            <a:endParaRPr lang="en-IN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C86803-2089-6878-3C1F-22769E51E5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04" t="17445" r="38389" b="10895"/>
          <a:stretch/>
        </p:blipFill>
        <p:spPr>
          <a:xfrm>
            <a:off x="268356" y="1311967"/>
            <a:ext cx="3617843" cy="50093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9B61DE-71B9-EB25-32B8-07F039987C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63" t="17172" r="37942" b="7791"/>
          <a:stretch/>
        </p:blipFill>
        <p:spPr>
          <a:xfrm>
            <a:off x="4124739" y="1272210"/>
            <a:ext cx="3520265" cy="50093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75E4D3-1EA9-97DE-72FF-63D4FD574D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44" t="15931" r="38504" b="12333"/>
          <a:stretch/>
        </p:blipFill>
        <p:spPr>
          <a:xfrm>
            <a:off x="8019971" y="1252331"/>
            <a:ext cx="3520265" cy="50490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F19E72-5763-6692-2A5B-B8AA07C9F3EE}"/>
              </a:ext>
            </a:extLst>
          </p:cNvPr>
          <p:cNvSpPr txBox="1"/>
          <p:nvPr/>
        </p:nvSpPr>
        <p:spPr>
          <a:xfrm>
            <a:off x="3047171" y="359949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" algn="ctr">
              <a:spcBef>
                <a:spcPts val="120"/>
              </a:spcBef>
            </a:pPr>
            <a:r>
              <a:rPr lang="en-US" sz="2800" b="1" spc="-12" dirty="0">
                <a:latin typeface="Calibri" panose="020F0502020204030204"/>
                <a:cs typeface="Calibri" panose="020F0502020204030204"/>
              </a:rPr>
              <a:t>Wide Product Portfolio </a:t>
            </a:r>
            <a:endParaRPr lang="en-US" sz="28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C91EE8-B40A-0E3D-0610-E73B8A8C0C34}"/>
              </a:ext>
            </a:extLst>
          </p:cNvPr>
          <p:cNvSpPr/>
          <p:nvPr/>
        </p:nvSpPr>
        <p:spPr>
          <a:xfrm>
            <a:off x="9780104" y="6589643"/>
            <a:ext cx="2335696" cy="1960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605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iojYPXj8pf7VyXme1WZpN7UxCZwvNny7HNLRKOnOKM=_plaintext_638094497997953786">
            <a:extLst>
              <a:ext uri="{FF2B5EF4-FFF2-40B4-BE49-F238E27FC236}">
                <a16:creationId xmlns:a16="http://schemas.microsoft.com/office/drawing/2014/main" id="{31CE6062-3417-205F-0591-0B1022F5B2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882"/>
            <a:ext cx="12115799" cy="67822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7FF677-2157-CBE7-FDCE-82A1099CB7CB}"/>
              </a:ext>
            </a:extLst>
          </p:cNvPr>
          <p:cNvSpPr txBox="1"/>
          <p:nvPr/>
        </p:nvSpPr>
        <p:spPr>
          <a:xfrm>
            <a:off x="6096000" y="6173787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</a:rPr>
              <a:t>Pictures of the Greaves leadership team next to Greaves ELC &amp; Greaves ELP</a:t>
            </a:r>
          </a:p>
        </p:txBody>
      </p:sp>
    </p:spTree>
    <p:extLst>
      <p:ext uri="{BB962C8B-B14F-4D97-AF65-F5344CB8AC3E}">
        <p14:creationId xmlns:p14="http://schemas.microsoft.com/office/powerpoint/2010/main" val="1109113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MG_3457">
            <a:extLst>
              <a:ext uri="{FF2B5EF4-FFF2-40B4-BE49-F238E27FC236}">
                <a16:creationId xmlns:a16="http://schemas.microsoft.com/office/drawing/2014/main" id="{D7F6BECD-B708-0F61-5986-52F5B894FE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46A02B-2847-0201-DEE0-51FBC1F28163}"/>
              </a:ext>
            </a:extLst>
          </p:cNvPr>
          <p:cNvSpPr txBox="1"/>
          <p:nvPr/>
        </p:nvSpPr>
        <p:spPr>
          <a:xfrm>
            <a:off x="7620000" y="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/>
              <a:t>Pictures of the Greaves leadership team next to Greaves Aero Vision</a:t>
            </a:r>
          </a:p>
        </p:txBody>
      </p:sp>
    </p:spTree>
    <p:extLst>
      <p:ext uri="{BB962C8B-B14F-4D97-AF65-F5344CB8AC3E}">
        <p14:creationId xmlns:p14="http://schemas.microsoft.com/office/powerpoint/2010/main" val="1082450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6.png">
            <a:extLst>
              <a:ext uri="{FF2B5EF4-FFF2-40B4-BE49-F238E27FC236}">
                <a16:creationId xmlns:a16="http://schemas.microsoft.com/office/drawing/2014/main" id="{F8CCCF9C-0A09-81AD-F6C0-EB64AD5CDB9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6161" y="1343700"/>
            <a:ext cx="11132348" cy="510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64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C9047C-D668-9F0E-1806-DC9CADF9AF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09" t="15212" r="21016" b="13097"/>
          <a:stretch/>
        </p:blipFill>
        <p:spPr>
          <a:xfrm>
            <a:off x="2476499" y="1352550"/>
            <a:ext cx="7239001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41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2.png">
            <a:extLst>
              <a:ext uri="{FF2B5EF4-FFF2-40B4-BE49-F238E27FC236}">
                <a16:creationId xmlns:a16="http://schemas.microsoft.com/office/drawing/2014/main" id="{0D8133BB-9C57-ED0B-FE15-15E78A7AC8F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7102" y="1353423"/>
            <a:ext cx="10563022" cy="509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17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10.png">
            <a:extLst>
              <a:ext uri="{FF2B5EF4-FFF2-40B4-BE49-F238E27FC236}">
                <a16:creationId xmlns:a16="http://schemas.microsoft.com/office/drawing/2014/main" id="{C885AE61-36F0-615D-74BC-35376670043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9932" y="1433346"/>
            <a:ext cx="10508776" cy="500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49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9677" y="2906973"/>
            <a:ext cx="5977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EXPERIENCE </a:t>
            </a:r>
          </a:p>
          <a:p>
            <a:endParaRPr lang="en-IN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51946" y="3509750"/>
            <a:ext cx="5977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THRIVOLUTION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5220BC-7EC0-44AF-797B-5F532B3167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18" t="19182" r="23126" b="6666"/>
          <a:stretch/>
        </p:blipFill>
        <p:spPr>
          <a:xfrm>
            <a:off x="2647950" y="1314450"/>
            <a:ext cx="672465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93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 flipH="1">
            <a:off x="1628220" y="4285245"/>
            <a:ext cx="24957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hangingPunct="1">
              <a:defRPr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ENGINES</a:t>
            </a:r>
          </a:p>
        </p:txBody>
      </p:sp>
      <p:sp>
        <p:nvSpPr>
          <p:cNvPr id="17" name="Rectangle 16"/>
          <p:cNvSpPr/>
          <p:nvPr/>
        </p:nvSpPr>
        <p:spPr>
          <a:xfrm flipH="1">
            <a:off x="6393570" y="4285245"/>
            <a:ext cx="23289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hangingPunct="1"/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RETAIL</a:t>
            </a:r>
          </a:p>
        </p:txBody>
      </p:sp>
      <p:sp>
        <p:nvSpPr>
          <p:cNvPr id="19" name="Rectangle 18"/>
          <p:cNvSpPr/>
          <p:nvPr/>
        </p:nvSpPr>
        <p:spPr>
          <a:xfrm flipH="1">
            <a:off x="8956317" y="4285245"/>
            <a:ext cx="30730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hangingPunct="1"/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ELECTRIC MOBILITY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717" y="1275125"/>
            <a:ext cx="1907384" cy="122196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69657" y="1441654"/>
            <a:ext cx="8014533" cy="2625297"/>
          </a:xfrm>
          <a:prstGeom prst="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Multi-product multi-location company with a rich legacy and brand trust of over 162 years </a:t>
            </a:r>
          </a:p>
          <a:p>
            <a:pPr marL="285750" marR="0" lvl="0" indent="-285750" defTabSz="91440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Greaves Cotton is a leading name in the domain of Engines, Retail, Electric Mobility, Finance and Technology services</a:t>
            </a:r>
          </a:p>
          <a:p>
            <a:pPr marL="285750" marR="0" lvl="0" indent="-285750" defTabSz="91440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Through its diversified product portfolio,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directly and indirectly Greaves impacts more than a billion live everyday</a:t>
            </a:r>
          </a:p>
          <a:p>
            <a:pPr marL="285750" marR="0" lvl="0" indent="-285750" defTabSz="91440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lang="en-US" sz="1600" kern="1200" baseline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</a:t>
            </a:r>
            <a:r>
              <a:rPr lang="en-US" sz="1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manufacturer of world-class products and sustainable solutions under various business units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842" y="4973292"/>
            <a:ext cx="1264541" cy="144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4" y="4669086"/>
            <a:ext cx="2867888" cy="18136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6117" y="4673262"/>
            <a:ext cx="2893482" cy="18086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0007" y="4673262"/>
            <a:ext cx="3006310" cy="181407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919" y="4680914"/>
            <a:ext cx="1853880" cy="1801190"/>
          </a:xfrm>
          <a:prstGeom prst="rect">
            <a:avLst/>
          </a:prstGeom>
        </p:spPr>
      </p:pic>
      <p:sp>
        <p:nvSpPr>
          <p:cNvPr id="27" name="object 8"/>
          <p:cNvSpPr txBox="1"/>
          <p:nvPr/>
        </p:nvSpPr>
        <p:spPr>
          <a:xfrm>
            <a:off x="2925248" y="251380"/>
            <a:ext cx="6049518" cy="58221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algn="ctr">
              <a:spcBef>
                <a:spcPts val="120"/>
              </a:spcBef>
            </a:pPr>
            <a:r>
              <a:rPr lang="en-IN" b="1" spc="-12" dirty="0">
                <a:latin typeface="Calibri" panose="020F0502020204030204"/>
                <a:cs typeface="Calibri" panose="020F0502020204030204"/>
              </a:rPr>
              <a:t>Greaves- a Diversified Engineering Company</a:t>
            </a:r>
          </a:p>
          <a:p>
            <a:pPr marL="15240" algn="ctr">
              <a:spcBef>
                <a:spcPts val="120"/>
              </a:spcBef>
            </a:pPr>
            <a:r>
              <a:rPr lang="en-US" spc="-12" dirty="0">
                <a:solidFill>
                  <a:srgbClr val="0070C0"/>
                </a:solidFill>
                <a:latin typeface="Calibri" panose="020F0502020204030204"/>
                <a:cs typeface="Calibri" panose="020F0502020204030204"/>
              </a:rPr>
              <a:t>Driven by passion, guided by </a:t>
            </a:r>
            <a:r>
              <a:rPr lang="en-US" spc="-12" dirty="0" err="1">
                <a:solidFill>
                  <a:srgbClr val="0070C0"/>
                </a:solidFill>
                <a:latin typeface="Calibri" panose="020F0502020204030204"/>
                <a:cs typeface="Calibri" panose="020F0502020204030204"/>
              </a:rPr>
              <a:t>Technovation</a:t>
            </a:r>
            <a:endParaRPr dirty="0">
              <a:solidFill>
                <a:srgbClr val="0070C0"/>
              </a:solidFill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7508" y="2754302"/>
            <a:ext cx="1738418" cy="13293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5" t="7211" r="1048" b="9605"/>
          <a:stretch>
            <a:fillRect/>
          </a:stretch>
        </p:blipFill>
        <p:spPr>
          <a:xfrm>
            <a:off x="10340409" y="2754302"/>
            <a:ext cx="1510148" cy="13293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9"/>
          <a:stretch>
            <a:fillRect/>
          </a:stretch>
        </p:blipFill>
        <p:spPr>
          <a:xfrm>
            <a:off x="512222" y="1290942"/>
            <a:ext cx="4322439" cy="4384753"/>
          </a:xfrm>
          <a:prstGeom prst="rect">
            <a:avLst/>
          </a:prstGeom>
          <a:ln>
            <a:solidFill>
              <a:sysClr val="window" lastClr="FFFFFF"/>
            </a:solidFill>
          </a:ln>
        </p:spPr>
      </p:pic>
      <p:sp>
        <p:nvSpPr>
          <p:cNvPr id="32" name="Oval 31"/>
          <p:cNvSpPr/>
          <p:nvPr/>
        </p:nvSpPr>
        <p:spPr>
          <a:xfrm>
            <a:off x="1681624" y="3633034"/>
            <a:ext cx="103238" cy="103239"/>
          </a:xfrm>
          <a:prstGeom prst="ellipse">
            <a:avLst/>
          </a:prstGeom>
          <a:solidFill>
            <a:srgbClr val="4A66A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2207393" y="4517936"/>
            <a:ext cx="103238" cy="103239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969220" y="2360539"/>
            <a:ext cx="103238" cy="103239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45481" y="3290610"/>
            <a:ext cx="2596049" cy="307777"/>
          </a:xfrm>
          <a:prstGeom prst="rect">
            <a:avLst/>
          </a:prstGeom>
          <a:solidFill>
            <a:srgbClr val="4A66AC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Engine Mega-site at Aurangabad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409281" y="4442060"/>
            <a:ext cx="2183580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sz="1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E-2W Mega-site at </a:t>
            </a:r>
            <a:r>
              <a:rPr lang="en-US" sz="140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Ranipet</a:t>
            </a:r>
            <a:endParaRPr lang="en-IN" sz="14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152801" y="2121370"/>
            <a:ext cx="2277900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sz="1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E-Rick mfg. at Greater Noida</a:t>
            </a:r>
            <a:endParaRPr lang="en-IN" sz="1400" b="1" i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2113402" y="4042108"/>
            <a:ext cx="103238" cy="103239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277390" y="3947140"/>
            <a:ext cx="2235199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sz="1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L5 E-3W mfg. at Hyderabad</a:t>
            </a:r>
            <a:endParaRPr lang="en-IN" sz="14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593562" y="5557367"/>
            <a:ext cx="1152000" cy="179455"/>
          </a:xfrm>
          <a:prstGeom prst="rect">
            <a:avLst/>
          </a:prstGeom>
          <a:solidFill>
            <a:srgbClr val="92D050"/>
          </a:solidFill>
        </p:spPr>
        <p:txBody>
          <a:bodyPr wrap="square" rtlCol="0" anchor="ctr">
            <a:noAutofit/>
          </a:bodyPr>
          <a:lstStyle/>
          <a:p>
            <a:pPr algn="ctr" defTabSz="914400" hangingPunct="1"/>
            <a:r>
              <a:rPr lang="en-US" sz="12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Ampere facility</a:t>
            </a:r>
            <a:endParaRPr lang="en-IN" sz="12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26871" y="5557367"/>
            <a:ext cx="1152000" cy="179455"/>
          </a:xfrm>
          <a:prstGeom prst="rect">
            <a:avLst/>
          </a:prstGeom>
          <a:solidFill>
            <a:srgbClr val="4A66AC">
              <a:lumMod val="20000"/>
              <a:lumOff val="80000"/>
            </a:srgbClr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Greaves facility</a:t>
            </a:r>
            <a:endParaRPr kumimoji="0" lang="en-IN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8" name="Curved Connector 47"/>
          <p:cNvCxnSpPr/>
          <p:nvPr/>
        </p:nvCxnSpPr>
        <p:spPr>
          <a:xfrm flipV="1">
            <a:off x="1969219" y="4558618"/>
            <a:ext cx="206477" cy="272845"/>
          </a:xfrm>
          <a:prstGeom prst="curvedConnector3">
            <a:avLst>
              <a:gd name="adj1" fmla="val 50000"/>
            </a:avLst>
          </a:prstGeom>
          <a:noFill/>
          <a:ln w="6350" cap="flat" cmpd="sng" algn="ctr">
            <a:solidFill>
              <a:srgbClr val="00B050"/>
            </a:solidFill>
            <a:prstDash val="dash"/>
            <a:miter lim="800000"/>
            <a:tailEnd type="triangle"/>
          </a:ln>
          <a:effectLst/>
        </p:spPr>
      </p:cxnSp>
      <p:sp>
        <p:nvSpPr>
          <p:cNvPr id="51" name="TextBox 50"/>
          <p:cNvSpPr txBox="1"/>
          <p:nvPr/>
        </p:nvSpPr>
        <p:spPr>
          <a:xfrm>
            <a:off x="1602051" y="3078286"/>
            <a:ext cx="24459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sz="1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Mfg. consolidation at Aurangabad</a:t>
            </a:r>
            <a:endParaRPr lang="en-IN" sz="10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bject 8"/>
          <p:cNvSpPr txBox="1"/>
          <p:nvPr/>
        </p:nvSpPr>
        <p:spPr>
          <a:xfrm>
            <a:off x="2925248" y="251380"/>
            <a:ext cx="6049518" cy="2923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algn="ctr">
              <a:spcBef>
                <a:spcPts val="120"/>
              </a:spcBef>
            </a:pPr>
            <a:r>
              <a:rPr lang="en-US" b="1" spc="-12" dirty="0">
                <a:latin typeface="Calibri" panose="020F0502020204030204"/>
                <a:cs typeface="Calibri" panose="020F0502020204030204"/>
              </a:rPr>
              <a:t>Greaves- an unparalleled reach in India</a:t>
            </a:r>
            <a:endParaRPr dirty="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3" cstate="email"/>
          <a:srcRect l="45007" t="4421" r="3620"/>
          <a:stretch>
            <a:fillRect/>
          </a:stretch>
        </p:blipFill>
        <p:spPr>
          <a:xfrm>
            <a:off x="5681827" y="1509106"/>
            <a:ext cx="4963427" cy="3830811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5950007" y="1801505"/>
            <a:ext cx="1796044" cy="504967"/>
          </a:xfrm>
          <a:prstGeom prst="rect">
            <a:avLst/>
          </a:prstGeom>
          <a:solidFill>
            <a:srgbClr val="E4F2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8A6B96"/>
                </a:solidFill>
              </a:rPr>
              <a:t>7,000+</a:t>
            </a:r>
            <a:endParaRPr lang="en-IN" sz="2400" b="1" dirty="0">
              <a:solidFill>
                <a:srgbClr val="8A6B96"/>
              </a:solidFill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4"/>
          <a:srcRect l="25689" t="27409" r="22611" b="25459"/>
          <a:stretch>
            <a:fillRect/>
          </a:stretch>
        </p:blipFill>
        <p:spPr>
          <a:xfrm>
            <a:off x="8726527" y="2792712"/>
            <a:ext cx="496477" cy="265970"/>
          </a:xfrm>
          <a:prstGeom prst="rect">
            <a:avLst/>
          </a:prstGeom>
        </p:spPr>
      </p:pic>
      <p:pic>
        <p:nvPicPr>
          <p:cNvPr id="19" name="Picture 18"/>
          <p:cNvPicPr>
            <a:picLocks noGrp="1" noChangeAspect="1"/>
          </p:cNvPicPr>
          <p:nvPr isPhoto="1"/>
        </p:nvPicPr>
        <p:blipFill rotWithShape="1">
          <a:blip r:embed="rId5" cstate="screen"/>
          <a:srcRect l="4250" t="12452" r="5985" b="12708"/>
          <a:stretch>
            <a:fillRect/>
          </a:stretch>
        </p:blipFill>
        <p:spPr>
          <a:xfrm>
            <a:off x="2605974" y="5731519"/>
            <a:ext cx="9586026" cy="956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22658" r="3855" b="4455"/>
          <a:stretch>
            <a:fillRect/>
          </a:stretch>
        </p:blipFill>
        <p:spPr>
          <a:xfrm>
            <a:off x="3694878" y="4192673"/>
            <a:ext cx="4795042" cy="215299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5" name="object 8"/>
          <p:cNvSpPr txBox="1"/>
          <p:nvPr/>
        </p:nvSpPr>
        <p:spPr>
          <a:xfrm>
            <a:off x="2925248" y="251380"/>
            <a:ext cx="6049518" cy="2923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algn="ctr">
              <a:spcBef>
                <a:spcPts val="120"/>
              </a:spcBef>
            </a:pPr>
            <a:r>
              <a:rPr lang="en-US" b="1" spc="-12" dirty="0">
                <a:latin typeface="Calibri" panose="020F0502020204030204"/>
                <a:cs typeface="Calibri" panose="020F0502020204030204"/>
              </a:rPr>
              <a:t>Greaves Engines</a:t>
            </a:r>
            <a:endParaRPr dirty="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899546" y="2204245"/>
            <a:ext cx="3279631" cy="1121665"/>
          </a:xfrm>
          <a:prstGeom prst="rect">
            <a:avLst/>
          </a:prstGeom>
        </p:spPr>
      </p:pic>
      <p:pic>
        <p:nvPicPr>
          <p:cNvPr id="7" name="Picture 2" descr="https://www.greavesinet.com/pages/by4hm8ur/2736/TPM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00663" y="1446845"/>
            <a:ext cx="3284517" cy="455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/>
          <a:srcRect t="10086" r="50530"/>
          <a:stretch>
            <a:fillRect/>
          </a:stretch>
        </p:blipFill>
        <p:spPr>
          <a:xfrm>
            <a:off x="104504" y="1337483"/>
            <a:ext cx="3878049" cy="28551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218544" y="4192673"/>
            <a:ext cx="2225854" cy="5975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screen"/>
          <a:srcRect l="9458" t="-7412"/>
          <a:stretch>
            <a:fillRect/>
          </a:stretch>
        </p:blipFill>
        <p:spPr>
          <a:xfrm>
            <a:off x="218544" y="4703992"/>
            <a:ext cx="2613120" cy="6220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9997" t="-2695"/>
          <a:stretch>
            <a:fillRect/>
          </a:stretch>
        </p:blipFill>
        <p:spPr>
          <a:xfrm>
            <a:off x="218544" y="5306537"/>
            <a:ext cx="3017611" cy="6455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/>
          <a:srcRect l="7390" t="-3161"/>
          <a:stretch>
            <a:fillRect/>
          </a:stretch>
        </p:blipFill>
        <p:spPr>
          <a:xfrm>
            <a:off x="218544" y="5952129"/>
            <a:ext cx="2769824" cy="560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"/>
          <p:cNvSpPr txBox="1"/>
          <p:nvPr/>
        </p:nvSpPr>
        <p:spPr>
          <a:xfrm>
            <a:off x="2925248" y="251380"/>
            <a:ext cx="6049518" cy="87203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algn="ctr">
              <a:spcBef>
                <a:spcPts val="120"/>
              </a:spcBef>
            </a:pPr>
            <a:r>
              <a:rPr lang="en-US" b="1" spc="-12" dirty="0">
                <a:latin typeface="Calibri" panose="020F0502020204030204"/>
                <a:cs typeface="Calibri" panose="020F0502020204030204"/>
              </a:rPr>
              <a:t>Greaves Non-Automotive</a:t>
            </a:r>
          </a:p>
          <a:p>
            <a:pPr marL="15240" algn="ctr">
              <a:spcBef>
                <a:spcPts val="120"/>
              </a:spcBef>
            </a:pPr>
            <a:r>
              <a:rPr lang="en-US" dirty="0">
                <a:solidFill>
                  <a:srgbClr val="0054A5"/>
                </a:solidFill>
                <a:latin typeface="Calibri" panose="020F0502020204030204" pitchFamily="34" charset="0"/>
              </a:rPr>
              <a:t>Power | </a:t>
            </a:r>
            <a:r>
              <a:rPr lang="en-US" dirty="0" err="1">
                <a:solidFill>
                  <a:srgbClr val="0054A5"/>
                </a:solidFill>
                <a:latin typeface="Calibri" panose="020F0502020204030204" pitchFamily="34" charset="0"/>
              </a:rPr>
              <a:t>Agri</a:t>
            </a:r>
            <a:r>
              <a:rPr lang="en-US" dirty="0">
                <a:solidFill>
                  <a:srgbClr val="0054A5"/>
                </a:solidFill>
                <a:latin typeface="Calibri" panose="020F0502020204030204" pitchFamily="34" charset="0"/>
              </a:rPr>
              <a:t> | Industrial Engines</a:t>
            </a:r>
          </a:p>
          <a:p>
            <a:pPr marL="15240" algn="ctr">
              <a:spcBef>
                <a:spcPts val="120"/>
              </a:spcBef>
            </a:pPr>
            <a:endParaRPr dirty="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1" b="18610"/>
          <a:stretch>
            <a:fillRect/>
          </a:stretch>
        </p:blipFill>
        <p:spPr>
          <a:xfrm>
            <a:off x="572359" y="3652417"/>
            <a:ext cx="10739940" cy="2819623"/>
          </a:xfrm>
          <a:prstGeom prst="rect">
            <a:avLst/>
          </a:prstGeom>
          <a:ln w="9525">
            <a:solidFill>
              <a:srgbClr val="0070C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287407" y="1289936"/>
            <a:ext cx="5895952" cy="2274928"/>
          </a:xfrm>
          <a:prstGeom prst="rect">
            <a:avLst/>
          </a:prstGeom>
          <a:noFill/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7" b="4074"/>
          <a:stretch>
            <a:fillRect/>
          </a:stretch>
        </p:blipFill>
        <p:spPr>
          <a:xfrm>
            <a:off x="6374700" y="1384104"/>
            <a:ext cx="2347415" cy="2086592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8809408" y="1384104"/>
            <a:ext cx="330345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54A5"/>
                </a:solidFill>
                <a:latin typeface="Calibri" panose="020F0502020204030204" pitchFamily="34" charset="0"/>
              </a:rPr>
              <a:t>State of the art manufacturing facility manned by experts.</a:t>
            </a:r>
          </a:p>
          <a:p>
            <a:endParaRPr lang="en-US" sz="1400" dirty="0">
              <a:solidFill>
                <a:srgbClr val="0054A5"/>
              </a:solidFill>
              <a:latin typeface="Calibri" panose="020F0502020204030204" pitchFamily="34" charset="0"/>
            </a:endParaRPr>
          </a:p>
          <a:p>
            <a:r>
              <a:rPr lang="en-US" sz="1400" dirty="0">
                <a:solidFill>
                  <a:srgbClr val="0054A5"/>
                </a:solidFill>
                <a:latin typeface="Calibri" panose="020F0502020204030204" pitchFamily="34" charset="0"/>
              </a:rPr>
              <a:t>Conformity to stringent safety standards </a:t>
            </a:r>
            <a:r>
              <a:rPr lang="en-US" sz="1400" b="1" dirty="0">
                <a:solidFill>
                  <a:srgbClr val="0054A5"/>
                </a:solidFill>
                <a:latin typeface="Calibri" panose="020F0502020204030204" pitchFamily="34" charset="0"/>
              </a:rPr>
              <a:t>UL, FM, TAC </a:t>
            </a:r>
            <a:r>
              <a:rPr lang="en-US" sz="1400" dirty="0">
                <a:solidFill>
                  <a:srgbClr val="0054A5"/>
                </a:solidFill>
                <a:latin typeface="Calibri" panose="020F0502020204030204" pitchFamily="34" charset="0"/>
              </a:rPr>
              <a:t>and </a:t>
            </a:r>
            <a:r>
              <a:rPr lang="en-US" sz="1400" b="1" dirty="0">
                <a:solidFill>
                  <a:srgbClr val="0054A5"/>
                </a:solidFill>
                <a:latin typeface="Calibri" panose="020F0502020204030204" pitchFamily="34" charset="0"/>
              </a:rPr>
              <a:t>NFPA 20 </a:t>
            </a:r>
            <a:r>
              <a:rPr lang="en-US" sz="1400" dirty="0">
                <a:solidFill>
                  <a:srgbClr val="0054A5"/>
                </a:solidFill>
                <a:latin typeface="Calibri" panose="020F0502020204030204" pitchFamily="34" charset="0"/>
              </a:rPr>
              <a:t>norms.</a:t>
            </a:r>
          </a:p>
          <a:p>
            <a:endParaRPr lang="en-US" sz="1400" dirty="0">
              <a:solidFill>
                <a:srgbClr val="0054A5"/>
              </a:solidFill>
              <a:latin typeface="Calibri" panose="020F0502020204030204" pitchFamily="34" charset="0"/>
            </a:endParaRPr>
          </a:p>
          <a:p>
            <a:r>
              <a:rPr lang="en-US" sz="1400" dirty="0">
                <a:solidFill>
                  <a:srgbClr val="0054A5"/>
                </a:solidFill>
                <a:latin typeface="Calibri" panose="020F0502020204030204" pitchFamily="34" charset="0"/>
              </a:rPr>
              <a:t>Our clientele includes customers from Building segment, Oil &amp; Gas Industry, Power, Cement, Irrigation, Coal, etc.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55222" y="1272778"/>
            <a:ext cx="6053049" cy="2307877"/>
            <a:chOff x="34242" y="1084998"/>
            <a:chExt cx="6053049" cy="230787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7" t="8603" b="15181"/>
            <a:stretch>
              <a:fillRect/>
            </a:stretch>
          </p:blipFill>
          <p:spPr>
            <a:xfrm>
              <a:off x="572359" y="2654958"/>
              <a:ext cx="1471296" cy="676002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502636" y="1102156"/>
              <a:ext cx="3584655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0054A5"/>
                  </a:solidFill>
                  <a:latin typeface="Calibri" panose="020F0502020204030204" pitchFamily="34" charset="0"/>
                </a:rPr>
                <a:t>India’s first Intelligent and technologically advanced Smart </a:t>
              </a:r>
              <a:r>
                <a:rPr lang="en-US" sz="1400" dirty="0" err="1">
                  <a:solidFill>
                    <a:srgbClr val="0054A5"/>
                  </a:solidFill>
                  <a:latin typeface="Calibri" panose="020F0502020204030204" pitchFamily="34" charset="0"/>
                </a:rPr>
                <a:t>Gensets</a:t>
              </a:r>
              <a:endParaRPr lang="en-US" sz="1400" dirty="0">
                <a:solidFill>
                  <a:srgbClr val="0054A5"/>
                </a:solidFill>
                <a:latin typeface="Calibri" panose="020F0502020204030204" pitchFamily="34" charset="0"/>
              </a:endParaRPr>
            </a:p>
            <a:p>
              <a:endParaRPr lang="en-US" sz="1400" dirty="0">
                <a:solidFill>
                  <a:srgbClr val="0054A5"/>
                </a:solidFill>
                <a:latin typeface="Calibri" panose="020F0502020204030204" pitchFamily="34" charset="0"/>
              </a:endParaRPr>
            </a:p>
            <a:p>
              <a:r>
                <a:rPr lang="en-US" sz="1400" dirty="0">
                  <a:solidFill>
                    <a:srgbClr val="0054A5"/>
                  </a:solidFill>
                  <a:latin typeface="Calibri" panose="020F0502020204030204" pitchFamily="34" charset="0"/>
                </a:rPr>
                <a:t>Timely predictive and preventive checks </a:t>
              </a:r>
            </a:p>
            <a:p>
              <a:endParaRPr lang="en-US" sz="1400" dirty="0">
                <a:solidFill>
                  <a:srgbClr val="0054A5"/>
                </a:solidFill>
                <a:latin typeface="Calibri" panose="020F0502020204030204" pitchFamily="34" charset="0"/>
              </a:endParaRPr>
            </a:p>
            <a:p>
              <a:r>
                <a:rPr lang="en-US" sz="1400" dirty="0">
                  <a:solidFill>
                    <a:srgbClr val="0054A5"/>
                  </a:solidFill>
                  <a:latin typeface="Calibri" panose="020F0502020204030204" pitchFamily="34" charset="0"/>
                </a:rPr>
                <a:t>Non-stop product performance for critical applications</a:t>
              </a:r>
            </a:p>
            <a:p>
              <a:endParaRPr lang="en-US" sz="1400" dirty="0">
                <a:solidFill>
                  <a:srgbClr val="0054A5"/>
                </a:solidFill>
                <a:latin typeface="Calibri" panose="020F0502020204030204" pitchFamily="34" charset="0"/>
              </a:endParaRPr>
            </a:p>
            <a:p>
              <a:r>
                <a:rPr lang="en-US" sz="1400" dirty="0">
                  <a:solidFill>
                    <a:srgbClr val="0054A5"/>
                  </a:solidFill>
                  <a:latin typeface="Calibri" panose="020F0502020204030204" pitchFamily="34" charset="0"/>
                </a:rPr>
                <a:t>Comprehensive health monitoring and can perform in-depth prognostic fault diagnostics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4242" y="1117947"/>
              <a:ext cx="6053049" cy="2274928"/>
            </a:xfrm>
            <a:prstGeom prst="rect">
              <a:avLst/>
            </a:prstGeom>
            <a:noFill/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hqprint"/>
            <a:srcRect/>
            <a:stretch>
              <a:fillRect/>
            </a:stretch>
          </p:blipFill>
          <p:spPr>
            <a:xfrm>
              <a:off x="113378" y="1084998"/>
              <a:ext cx="2389258" cy="163475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3" b="7403"/>
          <a:stretch>
            <a:fillRect/>
          </a:stretch>
        </p:blipFill>
        <p:spPr>
          <a:xfrm>
            <a:off x="0" y="1460310"/>
            <a:ext cx="12192000" cy="5056496"/>
          </a:xfrm>
          <a:prstGeom prst="rect">
            <a:avLst/>
          </a:prstGeom>
        </p:spPr>
      </p:pic>
      <p:sp>
        <p:nvSpPr>
          <p:cNvPr id="3" name="object 8"/>
          <p:cNvSpPr txBox="1"/>
          <p:nvPr/>
        </p:nvSpPr>
        <p:spPr>
          <a:xfrm>
            <a:off x="2925248" y="251380"/>
            <a:ext cx="6049518" cy="2923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algn="ctr">
              <a:spcBef>
                <a:spcPts val="120"/>
              </a:spcBef>
            </a:pPr>
            <a:r>
              <a:rPr lang="en-US" b="1" spc="-12" dirty="0">
                <a:latin typeface="Calibri" panose="020F0502020204030204"/>
                <a:cs typeface="Calibri" panose="020F0502020204030204"/>
              </a:rPr>
              <a:t>Greaves Retail</a:t>
            </a:r>
            <a:endParaRPr dirty="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" y="1717433"/>
            <a:ext cx="12191996" cy="4807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758" y="1803021"/>
            <a:ext cx="4726397" cy="4569720"/>
          </a:xfrm>
          <a:prstGeom prst="rect">
            <a:avLst/>
          </a:prstGeom>
        </p:spPr>
      </p:pic>
      <p:pic>
        <p:nvPicPr>
          <p:cNvPr id="5" name="Picture 2" descr="https://www.greavesinet.com/pages/by4hm8ur/2698/2103.jpg"/>
          <p:cNvPicPr>
            <a:picLocks noChangeAspect="1" noChangeArrowheads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 bwMode="auto">
          <a:xfrm>
            <a:off x="8737601" y="1785809"/>
            <a:ext cx="3367948" cy="26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://www.greavescotton.com/php/images/Awards_banner_1.jpg"/>
          <p:cNvPicPr/>
          <p:nvPr/>
        </p:nvPicPr>
        <p:blipFill rotWithShape="1">
          <a:blip r:embed="rId4" cstate="screen"/>
          <a:srcRect/>
          <a:stretch>
            <a:fillRect/>
          </a:stretch>
        </p:blipFill>
        <p:spPr bwMode="auto">
          <a:xfrm>
            <a:off x="8737601" y="4476991"/>
            <a:ext cx="2047148" cy="196104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0769601" y="5121115"/>
            <a:ext cx="1387369" cy="1221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5" dirty="0"/>
              <a:t>‘</a:t>
            </a:r>
            <a:r>
              <a:rPr lang="en-US" sz="1465" b="1" dirty="0"/>
              <a:t>Supplier of the Year</a:t>
            </a:r>
            <a:r>
              <a:rPr lang="en-US" sz="1465" dirty="0"/>
              <a:t>’ from a recognized Indian conglomerate</a:t>
            </a:r>
            <a:endParaRPr lang="en-IN" sz="1465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hqprint"/>
          <a:srcRect/>
          <a:stretch>
            <a:fillRect/>
          </a:stretch>
        </p:blipFill>
        <p:spPr>
          <a:xfrm>
            <a:off x="45546" y="3780463"/>
            <a:ext cx="3890397" cy="1219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hqprint"/>
          <a:srcRect/>
          <a:stretch>
            <a:fillRect/>
          </a:stretch>
        </p:blipFill>
        <p:spPr>
          <a:xfrm>
            <a:off x="304801" y="4958203"/>
            <a:ext cx="3780972" cy="1293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4800" y="2224933"/>
            <a:ext cx="335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Certified by leading Indian Quality institute</a:t>
            </a:r>
          </a:p>
        </p:txBody>
      </p:sp>
      <p:sp>
        <p:nvSpPr>
          <p:cNvPr id="11" name="object 8"/>
          <p:cNvSpPr txBox="1"/>
          <p:nvPr/>
        </p:nvSpPr>
        <p:spPr>
          <a:xfrm>
            <a:off x="2925248" y="251380"/>
            <a:ext cx="6049518" cy="2923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algn="ctr">
              <a:spcBef>
                <a:spcPts val="120"/>
              </a:spcBef>
            </a:pPr>
            <a:r>
              <a:rPr lang="en-US" b="1" spc="-12" dirty="0">
                <a:latin typeface="Calibri" panose="020F0502020204030204"/>
                <a:cs typeface="Calibri" panose="020F0502020204030204"/>
              </a:rPr>
              <a:t>Quality certified by best Indian Associations	</a:t>
            </a:r>
            <a:endParaRPr dirty="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ogo with Aqua Bar">
  <a:themeElements>
    <a:clrScheme name="Element Aqua Theme">
      <a:dk1>
        <a:sysClr val="windowText" lastClr="000000"/>
      </a:dk1>
      <a:lt1>
        <a:sysClr val="window" lastClr="FFFFFF"/>
      </a:lt1>
      <a:dk2>
        <a:srgbClr val="03626B"/>
      </a:dk2>
      <a:lt2>
        <a:srgbClr val="E7E6E6"/>
      </a:lt2>
      <a:accent1>
        <a:srgbClr val="08BDCD"/>
      </a:accent1>
      <a:accent2>
        <a:srgbClr val="FF901F"/>
      </a:accent2>
      <a:accent3>
        <a:srgbClr val="92C83E"/>
      </a:accent3>
      <a:accent4>
        <a:srgbClr val="E9D957"/>
      </a:accent4>
      <a:accent5>
        <a:srgbClr val="750049"/>
      </a:accent5>
      <a:accent6>
        <a:srgbClr val="353535"/>
      </a:accent6>
      <a:hlink>
        <a:srgbClr val="03626B"/>
      </a:hlink>
      <a:folHlink>
        <a:srgbClr val="750049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qua Top Bar">
  <a:themeElements>
    <a:clrScheme name="ES Branding Colors">
      <a:dk1>
        <a:srgbClr val="000000"/>
      </a:dk1>
      <a:lt1>
        <a:sysClr val="window" lastClr="FFFFFF"/>
      </a:lt1>
      <a:dk2>
        <a:srgbClr val="3F3E3A"/>
      </a:dk2>
      <a:lt2>
        <a:srgbClr val="E6E6E6"/>
      </a:lt2>
      <a:accent1>
        <a:srgbClr val="BE1E2D"/>
      </a:accent1>
      <a:accent2>
        <a:srgbClr val="479CC3"/>
      </a:accent2>
      <a:accent3>
        <a:srgbClr val="0B2C55"/>
      </a:accent3>
      <a:accent4>
        <a:srgbClr val="129E48"/>
      </a:accent4>
      <a:accent5>
        <a:srgbClr val="FAEF00"/>
      </a:accent5>
      <a:accent6>
        <a:srgbClr val="B3B3B3"/>
      </a:accent6>
      <a:hlink>
        <a:srgbClr val="BE1E2D"/>
      </a:hlink>
      <a:folHlink>
        <a:srgbClr val="80808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ustom Design">
  <a:themeElements>
    <a:clrScheme name="Custom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Custom Desig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Custom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16402</TotalTime>
  <Words>669</Words>
  <Application>Microsoft Office PowerPoint</Application>
  <PresentationFormat>Widescreen</PresentationFormat>
  <Paragraphs>98</Paragraphs>
  <Slides>22</Slides>
  <Notes>1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</vt:lpstr>
      <vt:lpstr>Calibri</vt:lpstr>
      <vt:lpstr>Calibri Light</vt:lpstr>
      <vt:lpstr>karbon</vt:lpstr>
      <vt:lpstr>Open Sans</vt:lpstr>
      <vt:lpstr>Oswald Regular</vt:lpstr>
      <vt:lpstr>Roboto Slab</vt:lpstr>
      <vt:lpstr>Wingdings</vt:lpstr>
      <vt:lpstr>Logo with Aqua Bar</vt:lpstr>
      <vt:lpstr>Custom Design</vt:lpstr>
      <vt:lpstr>Aqua Top Bar</vt:lpstr>
      <vt:lpstr>Blank</vt:lpstr>
      <vt:lpstr>2_Blank</vt:lpstr>
      <vt:lpstr>1_Blank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Isaac Puga-Phillips</dc:creator>
  <cp:lastModifiedBy>Gaddam Shankar Bhanu Prasad</cp:lastModifiedBy>
  <cp:revision>426</cp:revision>
  <dcterms:created xsi:type="dcterms:W3CDTF">2020-02-04T20:40:00Z</dcterms:created>
  <dcterms:modified xsi:type="dcterms:W3CDTF">2023-03-20T08:25:56Z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C1C99F4CD4BD4EB5BB09F913E61583BA</vt:lpwstr>
  </property>
  <property fmtid="{D5CDD505-2E9C-101B-9397-08002B2CF9AE}" pid="3" name="KSOProductBuildVer">
    <vt:lpwstr>1033-11.2.0.10382</vt:lpwstr>
  </property>
</Properties>
</file>